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Roboto Thin"/>
      <p:regular r:id="rId49"/>
      <p:bold r:id="rId50"/>
      <p:italic r:id="rId51"/>
      <p:boldItalic r:id="rId52"/>
    </p:embeddedFont>
    <p:embeddedFont>
      <p:font typeface="Roboto Mono Medium"/>
      <p:regular r:id="rId53"/>
      <p:bold r:id="rId54"/>
      <p:italic r:id="rId55"/>
      <p:boldItalic r:id="rId56"/>
    </p:embeddedFont>
    <p:embeddedFont>
      <p:font typeface="Roboto Medium"/>
      <p:regular r:id="rId57"/>
      <p:bold r:id="rId58"/>
      <p:italic r:id="rId59"/>
      <p:boldItalic r:id="rId60"/>
    </p:embeddedFont>
    <p:embeddedFont>
      <p:font typeface="Roboto"/>
      <p:regular r:id="rId61"/>
      <p:bold r:id="rId62"/>
      <p:italic r:id="rId63"/>
      <p:boldItalic r:id="rId64"/>
    </p:embeddedFont>
    <p:embeddedFont>
      <p:font typeface="Roboto Light"/>
      <p:regular r:id="rId65"/>
      <p:bold r:id="rId66"/>
      <p:italic r:id="rId67"/>
      <p:boldItalic r:id="rId68"/>
    </p:embeddedFont>
    <p:embeddedFont>
      <p:font typeface="Roboto Mono"/>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3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8D16ACF-FB98-4BFD-BCD2-A1E1413EA0A9}">
  <a:tblStyle styleId="{C8D16ACF-FB98-4BFD-BCD2-A1E1413EA0A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93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RobotoThin-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RobotoMono-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obotoMono-italic.fntdata"/><Relationship Id="rId70" Type="http://schemas.openxmlformats.org/officeDocument/2006/relationships/font" Target="fonts/RobotoMon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4.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6.xml"/><Relationship Id="rId66" Type="http://schemas.openxmlformats.org/officeDocument/2006/relationships/font" Target="fonts/RobotoLight-bold.fntdata"/><Relationship Id="rId21" Type="http://schemas.openxmlformats.org/officeDocument/2006/relationships/slide" Target="slides/slide15.xml"/><Relationship Id="rId65" Type="http://schemas.openxmlformats.org/officeDocument/2006/relationships/font" Target="fonts/RobotoLight-regular.fntdata"/><Relationship Id="rId24" Type="http://schemas.openxmlformats.org/officeDocument/2006/relationships/slide" Target="slides/slide18.xml"/><Relationship Id="rId68" Type="http://schemas.openxmlformats.org/officeDocument/2006/relationships/font" Target="fonts/RobotoLight-boldItalic.fntdata"/><Relationship Id="rId23" Type="http://schemas.openxmlformats.org/officeDocument/2006/relationships/slide" Target="slides/slide17.xml"/><Relationship Id="rId67" Type="http://schemas.openxmlformats.org/officeDocument/2006/relationships/font" Target="fonts/RobotoLight-italic.fntdata"/><Relationship Id="rId60" Type="http://schemas.openxmlformats.org/officeDocument/2006/relationships/font" Target="fonts/RobotoMedium-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on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Thin-italic.fntdata"/><Relationship Id="rId50" Type="http://schemas.openxmlformats.org/officeDocument/2006/relationships/font" Target="fonts/RobotoThin-bold.fntdata"/><Relationship Id="rId53" Type="http://schemas.openxmlformats.org/officeDocument/2006/relationships/font" Target="fonts/RobotoMonoMedium-regular.fntdata"/><Relationship Id="rId52" Type="http://schemas.openxmlformats.org/officeDocument/2006/relationships/font" Target="fonts/RobotoThin-boldItalic.fntdata"/><Relationship Id="rId11" Type="http://schemas.openxmlformats.org/officeDocument/2006/relationships/slide" Target="slides/slide5.xml"/><Relationship Id="rId55" Type="http://schemas.openxmlformats.org/officeDocument/2006/relationships/font" Target="fonts/RobotoMonoMedium-italic.fntdata"/><Relationship Id="rId10" Type="http://schemas.openxmlformats.org/officeDocument/2006/relationships/slide" Target="slides/slide4.xml"/><Relationship Id="rId54" Type="http://schemas.openxmlformats.org/officeDocument/2006/relationships/font" Target="fonts/RobotoMonoMedium-bold.fntdata"/><Relationship Id="rId13" Type="http://schemas.openxmlformats.org/officeDocument/2006/relationships/slide" Target="slides/slide7.xml"/><Relationship Id="rId57" Type="http://schemas.openxmlformats.org/officeDocument/2006/relationships/font" Target="fonts/RobotoMedium-regular.fntdata"/><Relationship Id="rId12" Type="http://schemas.openxmlformats.org/officeDocument/2006/relationships/slide" Target="slides/slide6.xml"/><Relationship Id="rId56" Type="http://schemas.openxmlformats.org/officeDocument/2006/relationships/font" Target="fonts/RobotoMonoMedium-boldItalic.fntdata"/><Relationship Id="rId15" Type="http://schemas.openxmlformats.org/officeDocument/2006/relationships/slide" Target="slides/slide9.xml"/><Relationship Id="rId59" Type="http://schemas.openxmlformats.org/officeDocument/2006/relationships/font" Target="fonts/RobotoMedium-italic.fntdata"/><Relationship Id="rId14" Type="http://schemas.openxmlformats.org/officeDocument/2006/relationships/slide" Target="slides/slide8.xml"/><Relationship Id="rId58" Type="http://schemas.openxmlformats.org/officeDocument/2006/relationships/font" Target="fonts/RobotoMedium-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Google Shape;1016;g480f0dd0a7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480f0dd0a7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g523add6e41_0_3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523add6e41_0_3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g523add6e41_0_4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523add6e41_0_4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9" name="Shape 1109"/>
        <p:cNvGrpSpPr/>
        <p:nvPr/>
      </p:nvGrpSpPr>
      <p:grpSpPr>
        <a:xfrm>
          <a:off x="0" y="0"/>
          <a:ext cx="0" cy="0"/>
          <a:chOff x="0" y="0"/>
          <a:chExt cx="0" cy="0"/>
        </a:xfrm>
      </p:grpSpPr>
      <p:sp>
        <p:nvSpPr>
          <p:cNvPr id="1110" name="Google Shape;1110;g52449e70da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52449e70da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6" name="Shape 1116"/>
        <p:cNvGrpSpPr/>
        <p:nvPr/>
      </p:nvGrpSpPr>
      <p:grpSpPr>
        <a:xfrm>
          <a:off x="0" y="0"/>
          <a:ext cx="0" cy="0"/>
          <a:chOff x="0" y="0"/>
          <a:chExt cx="0" cy="0"/>
        </a:xfrm>
      </p:grpSpPr>
      <p:sp>
        <p:nvSpPr>
          <p:cNvPr id="1117" name="Google Shape;1117;g523add6e41_0_5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523add6e41_0_5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5" name="Shape 1125"/>
        <p:cNvGrpSpPr/>
        <p:nvPr/>
      </p:nvGrpSpPr>
      <p:grpSpPr>
        <a:xfrm>
          <a:off x="0" y="0"/>
          <a:ext cx="0" cy="0"/>
          <a:chOff x="0" y="0"/>
          <a:chExt cx="0" cy="0"/>
        </a:xfrm>
      </p:grpSpPr>
      <p:sp>
        <p:nvSpPr>
          <p:cNvPr id="1126" name="Google Shape;1126;g523add6e41_0_5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523add6e41_0_5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3" name="Shape 1133"/>
        <p:cNvGrpSpPr/>
        <p:nvPr/>
      </p:nvGrpSpPr>
      <p:grpSpPr>
        <a:xfrm>
          <a:off x="0" y="0"/>
          <a:ext cx="0" cy="0"/>
          <a:chOff x="0" y="0"/>
          <a:chExt cx="0" cy="0"/>
        </a:xfrm>
      </p:grpSpPr>
      <p:sp>
        <p:nvSpPr>
          <p:cNvPr id="1134" name="Google Shape;1134;g523add6e41_0_5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523add6e41_0_5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Google Shape;1145;g523add6e41_0_5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523add6e41_0_5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2" name="Shape 1152"/>
        <p:cNvGrpSpPr/>
        <p:nvPr/>
      </p:nvGrpSpPr>
      <p:grpSpPr>
        <a:xfrm>
          <a:off x="0" y="0"/>
          <a:ext cx="0" cy="0"/>
          <a:chOff x="0" y="0"/>
          <a:chExt cx="0" cy="0"/>
        </a:xfrm>
      </p:grpSpPr>
      <p:sp>
        <p:nvSpPr>
          <p:cNvPr id="1153" name="Google Shape;1153;g523add6e41_0_5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523add6e41_0_5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2" name="Shape 1162"/>
        <p:cNvGrpSpPr/>
        <p:nvPr/>
      </p:nvGrpSpPr>
      <p:grpSpPr>
        <a:xfrm>
          <a:off x="0" y="0"/>
          <a:ext cx="0" cy="0"/>
          <a:chOff x="0" y="0"/>
          <a:chExt cx="0" cy="0"/>
        </a:xfrm>
      </p:grpSpPr>
      <p:sp>
        <p:nvSpPr>
          <p:cNvPr id="1163" name="Google Shape;1163;g52449e70da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52449e70da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9" name="Shape 1169"/>
        <p:cNvGrpSpPr/>
        <p:nvPr/>
      </p:nvGrpSpPr>
      <p:grpSpPr>
        <a:xfrm>
          <a:off x="0" y="0"/>
          <a:ext cx="0" cy="0"/>
          <a:chOff x="0" y="0"/>
          <a:chExt cx="0" cy="0"/>
        </a:xfrm>
      </p:grpSpPr>
      <p:sp>
        <p:nvSpPr>
          <p:cNvPr id="1170" name="Google Shape;1170;g523add6e41_0_5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523add6e41_0_5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1" name="Shape 1021"/>
        <p:cNvGrpSpPr/>
        <p:nvPr/>
      </p:nvGrpSpPr>
      <p:grpSpPr>
        <a:xfrm>
          <a:off x="0" y="0"/>
          <a:ext cx="0" cy="0"/>
          <a:chOff x="0" y="0"/>
          <a:chExt cx="0" cy="0"/>
        </a:xfrm>
      </p:grpSpPr>
      <p:sp>
        <p:nvSpPr>
          <p:cNvPr id="1022" name="Google Shape;1022;g4d014d73b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4d014d73b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7" name="Shape 1177"/>
        <p:cNvGrpSpPr/>
        <p:nvPr/>
      </p:nvGrpSpPr>
      <p:grpSpPr>
        <a:xfrm>
          <a:off x="0" y="0"/>
          <a:ext cx="0" cy="0"/>
          <a:chOff x="0" y="0"/>
          <a:chExt cx="0" cy="0"/>
        </a:xfrm>
      </p:grpSpPr>
      <p:sp>
        <p:nvSpPr>
          <p:cNvPr id="1178" name="Google Shape;1178;g523add6e41_0_5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523add6e41_0_5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Google Shape;1189;g523add6e41_0_5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523add6e41_0_5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0" name="Shape 1200"/>
        <p:cNvGrpSpPr/>
        <p:nvPr/>
      </p:nvGrpSpPr>
      <p:grpSpPr>
        <a:xfrm>
          <a:off x="0" y="0"/>
          <a:ext cx="0" cy="0"/>
          <a:chOff x="0" y="0"/>
          <a:chExt cx="0" cy="0"/>
        </a:xfrm>
      </p:grpSpPr>
      <p:sp>
        <p:nvSpPr>
          <p:cNvPr id="1201" name="Google Shape;1201;g523add6e41_0_5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523add6e41_0_5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8" name="Shape 1208"/>
        <p:cNvGrpSpPr/>
        <p:nvPr/>
      </p:nvGrpSpPr>
      <p:grpSpPr>
        <a:xfrm>
          <a:off x="0" y="0"/>
          <a:ext cx="0" cy="0"/>
          <a:chOff x="0" y="0"/>
          <a:chExt cx="0" cy="0"/>
        </a:xfrm>
      </p:grpSpPr>
      <p:sp>
        <p:nvSpPr>
          <p:cNvPr id="1209" name="Google Shape;1209;g523add6e41_0_5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523add6e41_0_5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g52449e70da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52449e70da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5" name="Shape 1225"/>
        <p:cNvGrpSpPr/>
        <p:nvPr/>
      </p:nvGrpSpPr>
      <p:grpSpPr>
        <a:xfrm>
          <a:off x="0" y="0"/>
          <a:ext cx="0" cy="0"/>
          <a:chOff x="0" y="0"/>
          <a:chExt cx="0" cy="0"/>
        </a:xfrm>
      </p:grpSpPr>
      <p:sp>
        <p:nvSpPr>
          <p:cNvPr id="1226" name="Google Shape;1226;g523add6e41_0_5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523add6e41_0_5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0" name="Shape 1230"/>
        <p:cNvGrpSpPr/>
        <p:nvPr/>
      </p:nvGrpSpPr>
      <p:grpSpPr>
        <a:xfrm>
          <a:off x="0" y="0"/>
          <a:ext cx="0" cy="0"/>
          <a:chOff x="0" y="0"/>
          <a:chExt cx="0" cy="0"/>
        </a:xfrm>
      </p:grpSpPr>
      <p:sp>
        <p:nvSpPr>
          <p:cNvPr id="1231" name="Google Shape;1231;g52449e70d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52449e70d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8" name="Shape 1238"/>
        <p:cNvGrpSpPr/>
        <p:nvPr/>
      </p:nvGrpSpPr>
      <p:grpSpPr>
        <a:xfrm>
          <a:off x="0" y="0"/>
          <a:ext cx="0" cy="0"/>
          <a:chOff x="0" y="0"/>
          <a:chExt cx="0" cy="0"/>
        </a:xfrm>
      </p:grpSpPr>
      <p:sp>
        <p:nvSpPr>
          <p:cNvPr id="1239" name="Google Shape;1239;g52449e70d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52449e70d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5" name="Shape 1245"/>
        <p:cNvGrpSpPr/>
        <p:nvPr/>
      </p:nvGrpSpPr>
      <p:grpSpPr>
        <a:xfrm>
          <a:off x="0" y="0"/>
          <a:ext cx="0" cy="0"/>
          <a:chOff x="0" y="0"/>
          <a:chExt cx="0" cy="0"/>
        </a:xfrm>
      </p:grpSpPr>
      <p:sp>
        <p:nvSpPr>
          <p:cNvPr id="1246" name="Google Shape;1246;g52449e70d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52449e70d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4" name="Shape 1254"/>
        <p:cNvGrpSpPr/>
        <p:nvPr/>
      </p:nvGrpSpPr>
      <p:grpSpPr>
        <a:xfrm>
          <a:off x="0" y="0"/>
          <a:ext cx="0" cy="0"/>
          <a:chOff x="0" y="0"/>
          <a:chExt cx="0" cy="0"/>
        </a:xfrm>
      </p:grpSpPr>
      <p:sp>
        <p:nvSpPr>
          <p:cNvPr id="1255" name="Google Shape;1255;g52449e70da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52449e70da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0" name="Shape 1030"/>
        <p:cNvGrpSpPr/>
        <p:nvPr/>
      </p:nvGrpSpPr>
      <p:grpSpPr>
        <a:xfrm>
          <a:off x="0" y="0"/>
          <a:ext cx="0" cy="0"/>
          <a:chOff x="0" y="0"/>
          <a:chExt cx="0" cy="0"/>
        </a:xfrm>
      </p:grpSpPr>
      <p:sp>
        <p:nvSpPr>
          <p:cNvPr id="1031" name="Google Shape;1031;g5055ba466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5055ba466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5" name="Shape 1265"/>
        <p:cNvGrpSpPr/>
        <p:nvPr/>
      </p:nvGrpSpPr>
      <p:grpSpPr>
        <a:xfrm>
          <a:off x="0" y="0"/>
          <a:ext cx="0" cy="0"/>
          <a:chOff x="0" y="0"/>
          <a:chExt cx="0" cy="0"/>
        </a:xfrm>
      </p:grpSpPr>
      <p:sp>
        <p:nvSpPr>
          <p:cNvPr id="1266" name="Google Shape;1266;g52449e70da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52449e70da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7" name="Shape 1277"/>
        <p:cNvGrpSpPr/>
        <p:nvPr/>
      </p:nvGrpSpPr>
      <p:grpSpPr>
        <a:xfrm>
          <a:off x="0" y="0"/>
          <a:ext cx="0" cy="0"/>
          <a:chOff x="0" y="0"/>
          <a:chExt cx="0" cy="0"/>
        </a:xfrm>
      </p:grpSpPr>
      <p:sp>
        <p:nvSpPr>
          <p:cNvPr id="1278" name="Google Shape;1278;g52449e70da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52449e70da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5" name="Shape 1285"/>
        <p:cNvGrpSpPr/>
        <p:nvPr/>
      </p:nvGrpSpPr>
      <p:grpSpPr>
        <a:xfrm>
          <a:off x="0" y="0"/>
          <a:ext cx="0" cy="0"/>
          <a:chOff x="0" y="0"/>
          <a:chExt cx="0" cy="0"/>
        </a:xfrm>
      </p:grpSpPr>
      <p:sp>
        <p:nvSpPr>
          <p:cNvPr id="1286" name="Google Shape;1286;g52449e70da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52449e70da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5" name="Shape 1295"/>
        <p:cNvGrpSpPr/>
        <p:nvPr/>
      </p:nvGrpSpPr>
      <p:grpSpPr>
        <a:xfrm>
          <a:off x="0" y="0"/>
          <a:ext cx="0" cy="0"/>
          <a:chOff x="0" y="0"/>
          <a:chExt cx="0" cy="0"/>
        </a:xfrm>
      </p:grpSpPr>
      <p:sp>
        <p:nvSpPr>
          <p:cNvPr id="1296" name="Google Shape;1296;g52449e70da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52449e70da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3" name="Shape 1303"/>
        <p:cNvGrpSpPr/>
        <p:nvPr/>
      </p:nvGrpSpPr>
      <p:grpSpPr>
        <a:xfrm>
          <a:off x="0" y="0"/>
          <a:ext cx="0" cy="0"/>
          <a:chOff x="0" y="0"/>
          <a:chExt cx="0" cy="0"/>
        </a:xfrm>
      </p:grpSpPr>
      <p:sp>
        <p:nvSpPr>
          <p:cNvPr id="1304" name="Google Shape;1304;g52449e70da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52449e70da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1" name="Shape 1311"/>
        <p:cNvGrpSpPr/>
        <p:nvPr/>
      </p:nvGrpSpPr>
      <p:grpSpPr>
        <a:xfrm>
          <a:off x="0" y="0"/>
          <a:ext cx="0" cy="0"/>
          <a:chOff x="0" y="0"/>
          <a:chExt cx="0" cy="0"/>
        </a:xfrm>
      </p:grpSpPr>
      <p:sp>
        <p:nvSpPr>
          <p:cNvPr id="1312" name="Google Shape;1312;g52449e70da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52449e70da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3" name="Shape 1323"/>
        <p:cNvGrpSpPr/>
        <p:nvPr/>
      </p:nvGrpSpPr>
      <p:grpSpPr>
        <a:xfrm>
          <a:off x="0" y="0"/>
          <a:ext cx="0" cy="0"/>
          <a:chOff x="0" y="0"/>
          <a:chExt cx="0" cy="0"/>
        </a:xfrm>
      </p:grpSpPr>
      <p:sp>
        <p:nvSpPr>
          <p:cNvPr id="1324" name="Google Shape;1324;g52449e70da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52449e70da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4" name="Shape 1334"/>
        <p:cNvGrpSpPr/>
        <p:nvPr/>
      </p:nvGrpSpPr>
      <p:grpSpPr>
        <a:xfrm>
          <a:off x="0" y="0"/>
          <a:ext cx="0" cy="0"/>
          <a:chOff x="0" y="0"/>
          <a:chExt cx="0" cy="0"/>
        </a:xfrm>
      </p:grpSpPr>
      <p:sp>
        <p:nvSpPr>
          <p:cNvPr id="1335" name="Google Shape;1335;g52449e70da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52449e70da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5" name="Shape 1345"/>
        <p:cNvGrpSpPr/>
        <p:nvPr/>
      </p:nvGrpSpPr>
      <p:grpSpPr>
        <a:xfrm>
          <a:off x="0" y="0"/>
          <a:ext cx="0" cy="0"/>
          <a:chOff x="0" y="0"/>
          <a:chExt cx="0" cy="0"/>
        </a:xfrm>
      </p:grpSpPr>
      <p:sp>
        <p:nvSpPr>
          <p:cNvPr id="1346" name="Google Shape;1346;g52449e70da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52449e70da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6" name="Shape 1356"/>
        <p:cNvGrpSpPr/>
        <p:nvPr/>
      </p:nvGrpSpPr>
      <p:grpSpPr>
        <a:xfrm>
          <a:off x="0" y="0"/>
          <a:ext cx="0" cy="0"/>
          <a:chOff x="0" y="0"/>
          <a:chExt cx="0" cy="0"/>
        </a:xfrm>
      </p:grpSpPr>
      <p:sp>
        <p:nvSpPr>
          <p:cNvPr id="1357" name="Google Shape;1357;g52449e70da_4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52449e70da_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Google Shape;1040;g523add6e4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523add6e4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4" name="Shape 1364"/>
        <p:cNvGrpSpPr/>
        <p:nvPr/>
      </p:nvGrpSpPr>
      <p:grpSpPr>
        <a:xfrm>
          <a:off x="0" y="0"/>
          <a:ext cx="0" cy="0"/>
          <a:chOff x="0" y="0"/>
          <a:chExt cx="0" cy="0"/>
        </a:xfrm>
      </p:grpSpPr>
      <p:sp>
        <p:nvSpPr>
          <p:cNvPr id="1365" name="Google Shape;1365;g52449e70da_4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52449e70da_4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4" name="Shape 1374"/>
        <p:cNvGrpSpPr/>
        <p:nvPr/>
      </p:nvGrpSpPr>
      <p:grpSpPr>
        <a:xfrm>
          <a:off x="0" y="0"/>
          <a:ext cx="0" cy="0"/>
          <a:chOff x="0" y="0"/>
          <a:chExt cx="0" cy="0"/>
        </a:xfrm>
      </p:grpSpPr>
      <p:sp>
        <p:nvSpPr>
          <p:cNvPr id="1375" name="Google Shape;1375;g52449e70da_4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52449e70da_4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2" name="Shape 1382"/>
        <p:cNvGrpSpPr/>
        <p:nvPr/>
      </p:nvGrpSpPr>
      <p:grpSpPr>
        <a:xfrm>
          <a:off x="0" y="0"/>
          <a:ext cx="0" cy="0"/>
          <a:chOff x="0" y="0"/>
          <a:chExt cx="0" cy="0"/>
        </a:xfrm>
      </p:grpSpPr>
      <p:sp>
        <p:nvSpPr>
          <p:cNvPr id="1383" name="Google Shape;1383;g52449e70da_4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52449e70da_4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Google Shape;1048;g523add6e41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523add6e41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49c739f9f1_0_1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49c739f9f1_0_1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g523add6e41_0_2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523add6e41_0_2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Google Shape;1072;g523add6e41_0_2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523add6e41_0_2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Google Shape;1081;g523add6e41_0_3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523add6e41_0_3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5.png"/><Relationship Id="rId4" Type="http://schemas.openxmlformats.org/officeDocument/2006/relationships/image" Target="../media/image9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5.png"/><Relationship Id="rId4" Type="http://schemas.openxmlformats.org/officeDocument/2006/relationships/image" Target="../media/image2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1.png"/><Relationship Id="rId4" Type="http://schemas.openxmlformats.org/officeDocument/2006/relationships/image" Target="../media/image9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7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1.png"/><Relationship Id="rId4" Type="http://schemas.openxmlformats.org/officeDocument/2006/relationships/image" Target="../media/image28.png"/><Relationship Id="rId5" Type="http://schemas.openxmlformats.org/officeDocument/2006/relationships/image" Target="../media/image25.png"/><Relationship Id="rId6" Type="http://schemas.openxmlformats.org/officeDocument/2006/relationships/image" Target="../media/image2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32.png"/><Relationship Id="rId4" Type="http://schemas.openxmlformats.org/officeDocument/2006/relationships/image" Target="../media/image28.png"/><Relationship Id="rId5" Type="http://schemas.openxmlformats.org/officeDocument/2006/relationships/image" Target="../media/image33.png"/><Relationship Id="rId6" Type="http://schemas.openxmlformats.org/officeDocument/2006/relationships/image" Target="../media/image2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0.png"/><Relationship Id="rId4" Type="http://schemas.openxmlformats.org/officeDocument/2006/relationships/image" Target="../media/image39.png"/><Relationship Id="rId5" Type="http://schemas.openxmlformats.org/officeDocument/2006/relationships/image" Target="../media/image3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36.png"/><Relationship Id="rId6" Type="http://schemas.openxmlformats.org/officeDocument/2006/relationships/image" Target="../media/image3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4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8.png"/><Relationship Id="rId6" Type="http://schemas.openxmlformats.org/officeDocument/2006/relationships/image" Target="../media/image51.png"/><Relationship Id="rId7" Type="http://schemas.openxmlformats.org/officeDocument/2006/relationships/image" Target="../media/image4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47.png"/><Relationship Id="rId4" Type="http://schemas.openxmlformats.org/officeDocument/2006/relationships/image" Target="../media/image59.png"/><Relationship Id="rId5" Type="http://schemas.openxmlformats.org/officeDocument/2006/relationships/image" Target="../media/image53.png"/><Relationship Id="rId6" Type="http://schemas.openxmlformats.org/officeDocument/2006/relationships/image" Target="../media/image57.png"/><Relationship Id="rId7" Type="http://schemas.openxmlformats.org/officeDocument/2006/relationships/image" Target="../media/image6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67.png"/><Relationship Id="rId4" Type="http://schemas.openxmlformats.org/officeDocument/2006/relationships/image" Target="../media/image62.png"/><Relationship Id="rId5" Type="http://schemas.openxmlformats.org/officeDocument/2006/relationships/image" Target="../media/image5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56.png"/><Relationship Id="rId4" Type="http://schemas.openxmlformats.org/officeDocument/2006/relationships/image" Target="../media/image58.png"/><Relationship Id="rId5" Type="http://schemas.openxmlformats.org/officeDocument/2006/relationships/image" Target="../media/image60.png"/><Relationship Id="rId6" Type="http://schemas.openxmlformats.org/officeDocument/2006/relationships/image" Target="../media/image65.png"/><Relationship Id="rId7" Type="http://schemas.openxmlformats.org/officeDocument/2006/relationships/image" Target="../media/image55.png"/><Relationship Id="rId8" Type="http://schemas.openxmlformats.org/officeDocument/2006/relationships/image" Target="../media/image6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 Id="rId3" Type="http://schemas.openxmlformats.org/officeDocument/2006/relationships/image" Target="../media/image61.png"/><Relationship Id="rId4" Type="http://schemas.openxmlformats.org/officeDocument/2006/relationships/image" Target="../media/image69.png"/><Relationship Id="rId5" Type="http://schemas.openxmlformats.org/officeDocument/2006/relationships/image" Target="../media/image64.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86.png"/><Relationship Id="rId6" Type="http://schemas.openxmlformats.org/officeDocument/2006/relationships/image" Target="../media/image8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7.png"/><Relationship Id="rId3"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 Id="rId5" Type="http://schemas.openxmlformats.org/officeDocument/2006/relationships/image" Target="../media/image87.png"/><Relationship Id="rId6" Type="http://schemas.openxmlformats.org/officeDocument/2006/relationships/image" Target="../media/image89.png"/><Relationship Id="rId7" Type="http://schemas.openxmlformats.org/officeDocument/2006/relationships/image" Target="../media/image84.png"/><Relationship Id="rId8" Type="http://schemas.openxmlformats.org/officeDocument/2006/relationships/image" Target="../media/image7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1.png"/><Relationship Id="rId3"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92.png"/><Relationship Id="rId5" Type="http://schemas.openxmlformats.org/officeDocument/2006/relationships/image" Target="../media/image88.png"/><Relationship Id="rId6" Type="http://schemas.openxmlformats.org/officeDocument/2006/relationships/image" Target="../media/image93.png"/><Relationship Id="rId7" Type="http://schemas.openxmlformats.org/officeDocument/2006/relationships/image" Target="../media/image90.png"/><Relationship Id="rId8" Type="http://schemas.openxmlformats.org/officeDocument/2006/relationships/image" Target="../media/image9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8.png"/><Relationship Id="rId3" Type="http://schemas.openxmlformats.org/officeDocument/2006/relationships/image" Target="../media/image10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5.png"/><Relationship Id="rId3" Type="http://schemas.openxmlformats.org/officeDocument/2006/relationships/image" Target="../media/image10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3.png"/><Relationship Id="rId3"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3" name="Google Shape;993;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999"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1" name="Google Shape;1001;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2" name="Google Shape;1002;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5" name="Shape 1005"/>
        <p:cNvGrpSpPr/>
        <p:nvPr/>
      </p:nvGrpSpPr>
      <p:grpSpPr>
        <a:xfrm>
          <a:off x="0" y="0"/>
          <a:ext cx="0" cy="0"/>
          <a:chOff x="0" y="0"/>
          <a:chExt cx="0" cy="0"/>
        </a:xfrm>
      </p:grpSpPr>
      <p:sp>
        <p:nvSpPr>
          <p:cNvPr id="1006" name="Google Shape;100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0" name="Shape 1010"/>
        <p:cNvGrpSpPr/>
        <p:nvPr/>
      </p:nvGrpSpPr>
      <p:grpSpPr>
        <a:xfrm>
          <a:off x="0" y="0"/>
          <a:ext cx="0" cy="0"/>
          <a:chOff x="0" y="0"/>
          <a:chExt cx="0" cy="0"/>
        </a:xfrm>
      </p:grpSpPr>
      <p:sp>
        <p:nvSpPr>
          <p:cNvPr id="1011" name="Google Shape;101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hyperlink" Target="https://docs.python.org/3/library/index.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9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8" name="Shape 1018"/>
        <p:cNvGrpSpPr/>
        <p:nvPr/>
      </p:nvGrpSpPr>
      <p:grpSpPr>
        <a:xfrm>
          <a:off x="0" y="0"/>
          <a:ext cx="0" cy="0"/>
          <a:chOff x="0" y="0"/>
          <a:chExt cx="0" cy="0"/>
        </a:xfrm>
      </p:grpSpPr>
      <p:sp>
        <p:nvSpPr>
          <p:cNvPr id="1019" name="Google Shape;1019;p52"/>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Advanced Python</a:t>
            </a:r>
            <a:r>
              <a:rPr lang="en"/>
              <a:t>: Day 2</a:t>
            </a:r>
            <a:endParaRPr/>
          </a:p>
        </p:txBody>
      </p:sp>
      <p:sp>
        <p:nvSpPr>
          <p:cNvPr id="1020" name="Google Shape;1020;p52"/>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solidFill>
                  <a:schemeClr val="dk1"/>
                </a:solidFill>
              </a:rPr>
              <a:t>Modules in Python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sp>
        <p:nvSpPr>
          <p:cNvPr id="1096" name="Google Shape;1096;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97" name="Google Shape;1097;p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8" name="Google Shape;1098;p6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 minutes</a:t>
            </a:r>
            <a:endParaRPr/>
          </a:p>
        </p:txBody>
      </p:sp>
      <p:sp>
        <p:nvSpPr>
          <p:cNvPr id="1099" name="Google Shape;1099;p6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a:t>
            </a:r>
            <a:r>
              <a:rPr lang="en" sz="3000">
                <a:latin typeface="Roboto Light"/>
                <a:ea typeface="Roboto Light"/>
                <a:cs typeface="Roboto Light"/>
                <a:sym typeface="Roboto Light"/>
              </a:rPr>
              <a:t> Module Hunter</a:t>
            </a:r>
            <a:endParaRPr sz="3000">
              <a:latin typeface="Roboto Light"/>
              <a:ea typeface="Roboto Light"/>
              <a:cs typeface="Roboto Light"/>
              <a:sym typeface="Roboto Light"/>
            </a:endParaRPr>
          </a:p>
          <a:p>
            <a:pPr indent="0" lvl="0" marL="0" rtl="0" algn="l">
              <a:lnSpc>
                <a:spcPct val="115000"/>
              </a:lnSpc>
              <a:spcBef>
                <a:spcPts val="1200"/>
              </a:spcBef>
              <a:spcAft>
                <a:spcPts val="0"/>
              </a:spcAft>
              <a:buNone/>
            </a:pPr>
            <a:r>
              <a:rPr lang="en" sz="1400">
                <a:solidFill>
                  <a:srgbClr val="24292E"/>
                </a:solidFill>
                <a:latin typeface="Roboto Light"/>
                <a:ea typeface="Roboto Light"/>
                <a:cs typeface="Roboto Light"/>
                <a:sym typeface="Roboto Light"/>
              </a:rPr>
              <a:t>In this activity, you will be given a short worksheet that will ask them to import modules and then perform tasks using functions in that module. </a:t>
            </a:r>
            <a:endParaRPr sz="1800">
              <a:latin typeface="Roboto Light"/>
              <a:ea typeface="Roboto Light"/>
              <a:cs typeface="Roboto Light"/>
              <a:sym typeface="Roboto Light"/>
            </a:endParaRPr>
          </a:p>
          <a:p>
            <a:pPr indent="0" lvl="0" marL="0" rtl="0" algn="l">
              <a:spcBef>
                <a:spcPts val="2400"/>
              </a:spcBef>
              <a:spcAft>
                <a:spcPts val="800"/>
              </a:spcAft>
              <a:buNone/>
            </a:pPr>
            <a:r>
              <a:rPr b="1" lang="en" sz="1800"/>
              <a:t>Instructions sent via Slack.</a:t>
            </a:r>
            <a:endParaRPr b="1"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Google Shape;1104;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a:t>
            </a:r>
            <a:r>
              <a:rPr lang="en">
                <a:latin typeface="Roboto Light"/>
                <a:ea typeface="Roboto Light"/>
                <a:cs typeface="Roboto Light"/>
                <a:sym typeface="Roboto Light"/>
              </a:rPr>
              <a:t>Module Hunter</a:t>
            </a:r>
            <a:endParaRPr>
              <a:latin typeface="Roboto Light"/>
              <a:ea typeface="Roboto Light"/>
              <a:cs typeface="Roboto Light"/>
              <a:sym typeface="Roboto Light"/>
            </a:endParaRPr>
          </a:p>
        </p:txBody>
      </p:sp>
      <p:sp>
        <p:nvSpPr>
          <p:cNvPr id="1105" name="Google Shape;1105;p6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a:t>
            </a:r>
            <a:endParaRPr/>
          </a:p>
        </p:txBody>
      </p:sp>
      <p:sp>
        <p:nvSpPr>
          <p:cNvPr id="1106" name="Google Shape;1106;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07" name="Google Shape;1107;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8" name="Google Shape;1108;p62"/>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17500" lvl="0" marL="457200" rtl="0" algn="l">
              <a:lnSpc>
                <a:spcPct val="114000"/>
              </a:lnSpc>
              <a:spcBef>
                <a:spcPts val="500"/>
              </a:spcBef>
              <a:spcAft>
                <a:spcPts val="0"/>
              </a:spcAft>
              <a:buSzPts val="1400"/>
              <a:buFont typeface="Roboto Light"/>
              <a:buChar char="●"/>
            </a:pPr>
            <a:r>
              <a:rPr lang="en">
                <a:solidFill>
                  <a:srgbClr val="24292E"/>
                </a:solidFill>
                <a:latin typeface="Roboto Light"/>
                <a:ea typeface="Roboto Light"/>
                <a:cs typeface="Roboto Light"/>
                <a:sym typeface="Roboto Light"/>
              </a:rPr>
              <a:t>Using </a:t>
            </a:r>
            <a:r>
              <a:rPr lang="en" u="sng">
                <a:solidFill>
                  <a:srgbClr val="0366D6"/>
                </a:solidFill>
                <a:latin typeface="Roboto Light"/>
                <a:ea typeface="Roboto Light"/>
                <a:cs typeface="Roboto Light"/>
                <a:sym typeface="Roboto Light"/>
                <a:hlinkClick r:id="rId3"/>
              </a:rPr>
              <a:t>The Python Standard library</a:t>
            </a:r>
            <a:r>
              <a:rPr lang="en">
                <a:solidFill>
                  <a:srgbClr val="24292E"/>
                </a:solidFill>
                <a:latin typeface="Roboto Light"/>
                <a:ea typeface="Roboto Light"/>
                <a:cs typeface="Roboto Light"/>
                <a:sym typeface="Roboto Light"/>
              </a:rPr>
              <a:t> as a reference and the provided file as your guide, import all of modules requested and then complete the tasks listed within the comments.</a:t>
            </a:r>
            <a:endParaRPr>
              <a:solidFill>
                <a:srgbClr val="24292E"/>
              </a:solidFill>
              <a:latin typeface="Roboto Light"/>
              <a:ea typeface="Roboto Light"/>
              <a:cs typeface="Roboto Light"/>
              <a:sym typeface="Roboto Light"/>
            </a:endParaRPr>
          </a:p>
          <a:p>
            <a:pPr indent="0" lvl="0" marL="0" rtl="0" algn="l">
              <a:lnSpc>
                <a:spcPct val="114000"/>
              </a:lnSpc>
              <a:spcBef>
                <a:spcPts val="500"/>
              </a:spcBef>
              <a:spcAft>
                <a:spcPts val="0"/>
              </a:spcAft>
              <a:buNone/>
            </a:pPr>
            <a:r>
              <a:t/>
            </a:r>
            <a:endParaRPr>
              <a:solidFill>
                <a:srgbClr val="24292E"/>
              </a:solidFill>
              <a:latin typeface="Roboto Light"/>
              <a:ea typeface="Roboto Light"/>
              <a:cs typeface="Roboto Light"/>
              <a:sym typeface="Roboto Light"/>
            </a:endParaRPr>
          </a:p>
          <a:p>
            <a:pPr indent="-317500" lvl="0" marL="457200" rtl="0" algn="l">
              <a:lnSpc>
                <a:spcPct val="114000"/>
              </a:lnSpc>
              <a:spcBef>
                <a:spcPts val="500"/>
              </a:spcBef>
              <a:spcAft>
                <a:spcPts val="0"/>
              </a:spcAft>
              <a:buClr>
                <a:srgbClr val="24292E"/>
              </a:buClr>
              <a:buSzPts val="1400"/>
              <a:buFont typeface="Roboto Light"/>
              <a:buChar char="●"/>
            </a:pPr>
            <a:r>
              <a:rPr lang="en">
                <a:solidFill>
                  <a:srgbClr val="24292E"/>
                </a:solidFill>
                <a:latin typeface="Roboto Light"/>
                <a:ea typeface="Roboto Light"/>
                <a:cs typeface="Roboto Light"/>
                <a:sym typeface="Roboto Light"/>
              </a:rPr>
              <a:t>To get you started, we've provided you with the first module that you will be importing.</a:t>
            </a:r>
            <a:endParaRPr>
              <a:solidFill>
                <a:srgbClr val="24292E"/>
              </a:solidFill>
              <a:latin typeface="Roboto Light"/>
              <a:ea typeface="Roboto Light"/>
              <a:cs typeface="Roboto Light"/>
              <a:sym typeface="Roboto Light"/>
            </a:endParaRPr>
          </a:p>
          <a:p>
            <a:pPr indent="0" lvl="0" marL="0" rtl="0" algn="l">
              <a:lnSpc>
                <a:spcPct val="115000"/>
              </a:lnSpc>
              <a:spcBef>
                <a:spcPts val="1500"/>
              </a:spcBef>
              <a:spcAft>
                <a:spcPts val="0"/>
              </a:spcAft>
              <a:buNone/>
            </a:pPr>
            <a:r>
              <a:t/>
            </a:r>
            <a:endParaRPr>
              <a:solidFill>
                <a:srgbClr val="24292E"/>
              </a:solidFill>
              <a:latin typeface="Roboto Mono Medium"/>
              <a:ea typeface="Roboto Mono Medium"/>
              <a:cs typeface="Roboto Mono Medium"/>
              <a:sym typeface="Roboto Mono Medium"/>
            </a:endParaRPr>
          </a:p>
          <a:p>
            <a:pPr indent="0" lvl="0" marL="0" rtl="0" algn="l">
              <a:lnSpc>
                <a:spcPct val="115000"/>
              </a:lnSpc>
              <a:spcBef>
                <a:spcPts val="1500"/>
              </a:spcBef>
              <a:spcAft>
                <a:spcPts val="0"/>
              </a:spcAft>
              <a:buNone/>
            </a:pPr>
            <a:r>
              <a:rPr lang="en">
                <a:solidFill>
                  <a:srgbClr val="24292E"/>
                </a:solidFill>
                <a:latin typeface="Roboto Mono Medium"/>
                <a:ea typeface="Roboto Mono Medium"/>
                <a:cs typeface="Roboto Mono Medium"/>
                <a:sym typeface="Roboto Mono Medium"/>
              </a:rPr>
              <a:t>Hint</a:t>
            </a:r>
            <a:r>
              <a:rPr lang="en">
                <a:solidFill>
                  <a:srgbClr val="24292E"/>
                </a:solidFill>
                <a:latin typeface="Roboto Light"/>
                <a:ea typeface="Roboto Light"/>
                <a:cs typeface="Roboto Light"/>
                <a:sym typeface="Roboto Light"/>
              </a:rPr>
              <a:t>: If you get stuck on a problem, remember that there are other sources of information online that may help to clear up the confusion.</a:t>
            </a:r>
            <a:endParaRPr>
              <a:solidFill>
                <a:srgbClr val="24292E"/>
              </a:solidFill>
              <a:latin typeface="Roboto Light"/>
              <a:ea typeface="Roboto Light"/>
              <a:cs typeface="Roboto Light"/>
              <a:sym typeface="Roboto Light"/>
            </a:endParaRPr>
          </a:p>
          <a:p>
            <a:pPr indent="0" lvl="0" marL="0" rtl="0" algn="l">
              <a:spcBef>
                <a:spcPts val="1200"/>
              </a:spcBef>
              <a:spcAft>
                <a:spcPts val="8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2" name="Shape 1112"/>
        <p:cNvGrpSpPr/>
        <p:nvPr/>
      </p:nvGrpSpPr>
      <p:grpSpPr>
        <a:xfrm>
          <a:off x="0" y="0"/>
          <a:ext cx="0" cy="0"/>
          <a:chOff x="0" y="0"/>
          <a:chExt cx="0" cy="0"/>
        </a:xfrm>
      </p:grpSpPr>
      <p:sp>
        <p:nvSpPr>
          <p:cNvPr id="1113" name="Google Shape;1113;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14" name="Google Shape;1114;p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5" name="Google Shape;1115;p63"/>
          <p:cNvSpPr txBox="1"/>
          <p:nvPr/>
        </p:nvSpPr>
        <p:spPr>
          <a:xfrm>
            <a:off x="2653825" y="3671375"/>
            <a:ext cx="3729900" cy="8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Clr>
                <a:schemeClr val="dk1"/>
              </a:buClr>
              <a:buSzPts val="1100"/>
              <a:buFont typeface="Arial"/>
              <a:buNone/>
            </a:pPr>
            <a:r>
              <a:rPr lang="en" sz="3000">
                <a:solidFill>
                  <a:srgbClr val="990000"/>
                </a:solidFill>
                <a:latin typeface="Roboto Light"/>
                <a:ea typeface="Roboto Light"/>
                <a:cs typeface="Roboto Light"/>
                <a:sym typeface="Roboto Light"/>
              </a:rPr>
              <a:t>Module Hunter</a:t>
            </a:r>
            <a:endParaRPr>
              <a:solidFill>
                <a:srgbClr val="99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Module Hunter Review</a:t>
            </a:r>
            <a:endParaRPr/>
          </a:p>
        </p:txBody>
      </p:sp>
      <p:sp>
        <p:nvSpPr>
          <p:cNvPr id="1121" name="Google Shape;1121;p6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Let’s Review:</a:t>
            </a:r>
            <a:endParaRPr/>
          </a:p>
        </p:txBody>
      </p:sp>
      <p:sp>
        <p:nvSpPr>
          <p:cNvPr id="1122" name="Google Shape;1122;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23" name="Google Shape;1123;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4" name="Google Shape;1124;p64"/>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200">
                <a:solidFill>
                  <a:srgbClr val="24292E"/>
                </a:solidFill>
                <a:highlight>
                  <a:srgbClr val="FFFFFF"/>
                </a:highlight>
              </a:rPr>
              <a:t>The </a:t>
            </a:r>
            <a:r>
              <a:rPr lang="en" sz="1200">
                <a:solidFill>
                  <a:srgbClr val="24292E"/>
                </a:solidFill>
                <a:latin typeface="Roboto Mono"/>
                <a:ea typeface="Roboto Mono"/>
                <a:cs typeface="Roboto Mono"/>
                <a:sym typeface="Roboto Mono"/>
              </a:rPr>
              <a:t>string</a:t>
            </a:r>
            <a:r>
              <a:rPr lang="en" sz="1200">
                <a:solidFill>
                  <a:srgbClr val="24292E"/>
                </a:solidFill>
                <a:highlight>
                  <a:srgbClr val="FFFFFF"/>
                </a:highlight>
                <a:latin typeface="Roboto Mono"/>
                <a:ea typeface="Roboto Mono"/>
                <a:cs typeface="Roboto Mono"/>
                <a:sym typeface="Roboto Mono"/>
              </a:rPr>
              <a:t> module</a:t>
            </a:r>
            <a:r>
              <a:rPr lang="en" sz="1200">
                <a:solidFill>
                  <a:srgbClr val="24292E"/>
                </a:solidFill>
                <a:highlight>
                  <a:srgbClr val="FFFFFF"/>
                </a:highlight>
              </a:rPr>
              <a:t> is used when the user wants to collect some common string constants or format a block of text. </a:t>
            </a:r>
            <a:endParaRPr sz="1200">
              <a:solidFill>
                <a:srgbClr val="24292E"/>
              </a:solidFill>
              <a:highlight>
                <a:srgbClr val="FFFFFF"/>
              </a:highlight>
            </a:endParaRPr>
          </a:p>
          <a:p>
            <a:pPr indent="0" lvl="0" marL="0" rtl="0" algn="l">
              <a:spcBef>
                <a:spcPts val="800"/>
              </a:spcBef>
              <a:spcAft>
                <a:spcPts val="0"/>
              </a:spcAft>
              <a:buNone/>
            </a:pPr>
            <a:r>
              <a:t/>
            </a:r>
            <a:endParaRPr sz="1200">
              <a:solidFill>
                <a:srgbClr val="24292E"/>
              </a:solidFill>
              <a:highlight>
                <a:srgbClr val="FFFFFF"/>
              </a:highlight>
            </a:endParaRPr>
          </a:p>
          <a:p>
            <a:pPr indent="0" lvl="0" marL="0" rtl="0" algn="l">
              <a:spcBef>
                <a:spcPts val="800"/>
              </a:spcBef>
              <a:spcAft>
                <a:spcPts val="0"/>
              </a:spcAft>
              <a:buNone/>
            </a:pPr>
            <a:r>
              <a:rPr lang="en" sz="1200">
                <a:solidFill>
                  <a:srgbClr val="24292E"/>
                </a:solidFill>
                <a:highlight>
                  <a:srgbClr val="FFFFFF"/>
                </a:highlight>
              </a:rPr>
              <a:t>The </a:t>
            </a:r>
            <a:r>
              <a:rPr lang="en" sz="1200">
                <a:solidFill>
                  <a:srgbClr val="24292E"/>
                </a:solidFill>
                <a:latin typeface="Roboto Mono"/>
                <a:ea typeface="Roboto Mono"/>
                <a:cs typeface="Roboto Mono"/>
                <a:sym typeface="Roboto Mono"/>
              </a:rPr>
              <a:t>random</a:t>
            </a:r>
            <a:r>
              <a:rPr lang="en" sz="1200">
                <a:solidFill>
                  <a:srgbClr val="24292E"/>
                </a:solidFill>
                <a:highlight>
                  <a:srgbClr val="FFFFFF"/>
                </a:highlight>
                <a:latin typeface="Roboto Mono"/>
                <a:ea typeface="Roboto Mono"/>
                <a:cs typeface="Roboto Mono"/>
                <a:sym typeface="Roboto Mono"/>
              </a:rPr>
              <a:t> module</a:t>
            </a:r>
            <a:r>
              <a:rPr lang="en" sz="1200">
                <a:solidFill>
                  <a:srgbClr val="24292E"/>
                </a:solidFill>
                <a:highlight>
                  <a:srgbClr val="FFFFFF"/>
                </a:highlight>
              </a:rPr>
              <a:t> is used to add pseudo-random elements into a program. You will often want to use random numbers and values in your program.</a:t>
            </a:r>
            <a:endParaRPr sz="1200">
              <a:solidFill>
                <a:srgbClr val="24292E"/>
              </a:solidFill>
              <a:highlight>
                <a:srgbClr val="FFFFFF"/>
              </a:highlight>
            </a:endParaRPr>
          </a:p>
          <a:p>
            <a:pPr indent="0" lvl="0" marL="0" rtl="0" algn="l">
              <a:spcBef>
                <a:spcPts val="800"/>
              </a:spcBef>
              <a:spcAft>
                <a:spcPts val="0"/>
              </a:spcAft>
              <a:buNone/>
            </a:pPr>
            <a:r>
              <a:t/>
            </a:r>
            <a:endParaRPr sz="1200">
              <a:solidFill>
                <a:srgbClr val="24292E"/>
              </a:solidFill>
              <a:highlight>
                <a:srgbClr val="FFFFFF"/>
              </a:highlight>
            </a:endParaRPr>
          </a:p>
          <a:p>
            <a:pPr indent="0" lvl="0" marL="0" rtl="0" algn="l">
              <a:spcBef>
                <a:spcPts val="800"/>
              </a:spcBef>
              <a:spcAft>
                <a:spcPts val="0"/>
              </a:spcAft>
              <a:buNone/>
            </a:pPr>
            <a:r>
              <a:rPr lang="en" sz="1200">
                <a:solidFill>
                  <a:srgbClr val="24292E"/>
                </a:solidFill>
                <a:highlight>
                  <a:srgbClr val="FFFFFF"/>
                </a:highlight>
              </a:rPr>
              <a:t>the </a:t>
            </a:r>
            <a:r>
              <a:rPr lang="en" sz="1200">
                <a:solidFill>
                  <a:srgbClr val="24292E"/>
                </a:solidFill>
                <a:latin typeface="Roboto Mono"/>
                <a:ea typeface="Roboto Mono"/>
                <a:cs typeface="Roboto Mono"/>
                <a:sym typeface="Roboto Mono"/>
              </a:rPr>
              <a:t>random.shuffle()</a:t>
            </a:r>
            <a:r>
              <a:rPr lang="en" sz="1200">
                <a:solidFill>
                  <a:srgbClr val="24292E"/>
                </a:solidFill>
                <a:highlight>
                  <a:srgbClr val="FFFFFF"/>
                </a:highlight>
              </a:rPr>
              <a:t> function takes in a list, but instead of returning a new list that is shuffled, it actually modifies the original.</a:t>
            </a:r>
            <a:endParaRPr sz="1200">
              <a:solidFill>
                <a:srgbClr val="24292E"/>
              </a:solidFill>
              <a:highlight>
                <a:srgbClr val="FFFFFF"/>
              </a:highlight>
            </a:endParaRPr>
          </a:p>
          <a:p>
            <a:pPr indent="0" lvl="0" marL="0" rtl="0" algn="l">
              <a:spcBef>
                <a:spcPts val="800"/>
              </a:spcBef>
              <a:spcAft>
                <a:spcPts val="0"/>
              </a:spcAft>
              <a:buNone/>
            </a:pPr>
            <a:r>
              <a:t/>
            </a:r>
            <a:endParaRPr sz="1200">
              <a:solidFill>
                <a:srgbClr val="24292E"/>
              </a:solidFill>
              <a:highlight>
                <a:srgbClr val="FFFFFF"/>
              </a:highlight>
            </a:endParaRPr>
          </a:p>
          <a:p>
            <a:pPr indent="0" lvl="0" marL="0" rtl="0" algn="l">
              <a:spcBef>
                <a:spcPts val="800"/>
              </a:spcBef>
              <a:spcAft>
                <a:spcPts val="800"/>
              </a:spcAft>
              <a:buNone/>
            </a:pPr>
            <a:r>
              <a:rPr lang="en" sz="1200">
                <a:solidFill>
                  <a:srgbClr val="24292E"/>
                </a:solidFill>
                <a:highlight>
                  <a:srgbClr val="FFFFFF"/>
                </a:highlight>
              </a:rPr>
              <a:t>The </a:t>
            </a:r>
            <a:r>
              <a:rPr lang="en" sz="1200">
                <a:solidFill>
                  <a:srgbClr val="24292E"/>
                </a:solidFill>
                <a:latin typeface="Roboto Mono"/>
                <a:ea typeface="Roboto Mono"/>
                <a:cs typeface="Roboto Mono"/>
                <a:sym typeface="Roboto Mono"/>
              </a:rPr>
              <a:t>hashlib</a:t>
            </a:r>
            <a:r>
              <a:rPr lang="en" sz="1200">
                <a:solidFill>
                  <a:srgbClr val="24292E"/>
                </a:solidFill>
                <a:highlight>
                  <a:srgbClr val="FFFFFF"/>
                </a:highlight>
                <a:latin typeface="Roboto Mono"/>
                <a:ea typeface="Roboto Mono"/>
                <a:cs typeface="Roboto Mono"/>
                <a:sym typeface="Roboto Mono"/>
              </a:rPr>
              <a:t> module</a:t>
            </a:r>
            <a:r>
              <a:rPr lang="en" sz="1200">
                <a:solidFill>
                  <a:srgbClr val="24292E"/>
                </a:solidFill>
                <a:highlight>
                  <a:srgbClr val="FFFFFF"/>
                </a:highlight>
              </a:rPr>
              <a:t> is an important module for cybersecurity and allows us to more easily work with specific hash algorithms.</a:t>
            </a:r>
            <a:endParaRPr sz="1200">
              <a:solidFill>
                <a:srgbClr val="24292E"/>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8" name="Shape 1128"/>
        <p:cNvGrpSpPr/>
        <p:nvPr/>
      </p:nvGrpSpPr>
      <p:grpSpPr>
        <a:xfrm>
          <a:off x="0" y="0"/>
          <a:ext cx="0" cy="0"/>
          <a:chOff x="0" y="0"/>
          <a:chExt cx="0" cy="0"/>
        </a:xfrm>
      </p:grpSpPr>
      <p:sp>
        <p:nvSpPr>
          <p:cNvPr id="1129" name="Google Shape;1129;p6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The CSV Module</a:t>
            </a:r>
            <a:endParaRPr>
              <a:latin typeface="Roboto Mono"/>
              <a:ea typeface="Roboto Mono"/>
              <a:cs typeface="Roboto Mono"/>
              <a:sym typeface="Roboto Mono"/>
            </a:endParaRPr>
          </a:p>
        </p:txBody>
      </p:sp>
      <p:sp>
        <p:nvSpPr>
          <p:cNvPr id="1130" name="Google Shape;1130;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31" name="Google Shape;1131;p65"/>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32" name="Google Shape;1132;p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6" name="Shape 1136"/>
        <p:cNvGrpSpPr/>
        <p:nvPr/>
      </p:nvGrpSpPr>
      <p:grpSpPr>
        <a:xfrm>
          <a:off x="0" y="0"/>
          <a:ext cx="0" cy="0"/>
          <a:chOff x="0" y="0"/>
          <a:chExt cx="0" cy="0"/>
        </a:xfrm>
      </p:grpSpPr>
      <p:sp>
        <p:nvSpPr>
          <p:cNvPr id="1137" name="Google Shape;1137;p66"/>
          <p:cNvSpPr txBox="1"/>
          <p:nvPr>
            <p:ph idx="1" type="subTitle"/>
          </p:nvPr>
        </p:nvSpPr>
        <p:spPr>
          <a:xfrm>
            <a:off x="0" y="604838"/>
            <a:ext cx="70563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a:t>
            </a:r>
            <a:r>
              <a:rPr lang="en"/>
              <a:t>CSV modules reads and writes tabular data </a:t>
            </a:r>
            <a:endParaRPr/>
          </a:p>
        </p:txBody>
      </p:sp>
      <p:sp>
        <p:nvSpPr>
          <p:cNvPr id="1138" name="Google Shape;1138;p66"/>
          <p:cNvSpPr txBox="1"/>
          <p:nvPr>
            <p:ph idx="2" type="body"/>
          </p:nvPr>
        </p:nvSpPr>
        <p:spPr>
          <a:xfrm>
            <a:off x="0" y="1040775"/>
            <a:ext cx="7056300" cy="3897600"/>
          </a:xfrm>
          <a:prstGeom prst="rect">
            <a:avLst/>
          </a:prstGeom>
          <a:noFill/>
        </p:spPr>
        <p:txBody>
          <a:bodyPr anchorCtr="0" anchor="t" bIns="914400" lIns="457200" spcFirstLastPara="1" rIns="457200" wrap="square" tIns="0">
            <a:noAutofit/>
          </a:bodyPr>
          <a:lstStyle/>
          <a:p>
            <a:pPr indent="0" lvl="0" marL="0" rtl="0" algn="l">
              <a:lnSpc>
                <a:spcPct val="142857"/>
              </a:lnSpc>
              <a:spcBef>
                <a:spcPts val="0"/>
              </a:spcBef>
              <a:spcAft>
                <a:spcPts val="0"/>
              </a:spcAft>
              <a:buClr>
                <a:schemeClr val="dk1"/>
              </a:buClr>
              <a:buSzPts val="1100"/>
              <a:buFont typeface="Arial"/>
              <a:buNone/>
            </a:pPr>
            <a:r>
              <a:rPr lang="en" sz="1100">
                <a:solidFill>
                  <a:srgbClr val="6A737D"/>
                </a:solidFill>
                <a:latin typeface="Courier"/>
                <a:ea typeface="Courier"/>
                <a:cs typeface="Courier"/>
                <a:sym typeface="Courier"/>
              </a:rPr>
              <a:t># Module for reading CSVs</a:t>
            </a:r>
            <a:endParaRPr sz="11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1100">
                <a:solidFill>
                  <a:srgbClr val="D73A49"/>
                </a:solidFill>
                <a:latin typeface="Courier"/>
                <a:ea typeface="Courier"/>
                <a:cs typeface="Courier"/>
                <a:sym typeface="Courier"/>
              </a:rPr>
              <a:t>import</a:t>
            </a:r>
            <a:r>
              <a:rPr lang="en" sz="1100">
                <a:solidFill>
                  <a:srgbClr val="24292E"/>
                </a:solidFill>
                <a:latin typeface="Courier"/>
                <a:ea typeface="Courier"/>
                <a:cs typeface="Courier"/>
                <a:sym typeface="Courier"/>
              </a:rPr>
              <a:t> csv</a:t>
            </a:r>
            <a:endParaRPr sz="11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chemeClr val="dk1"/>
              </a:buClr>
              <a:buSzPts val="1100"/>
              <a:buFont typeface="Arial"/>
              <a:buNone/>
            </a:pPr>
            <a:r>
              <a:t/>
            </a:r>
            <a:endParaRPr sz="6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chemeClr val="dk1"/>
              </a:buClr>
              <a:buSzPts val="1100"/>
              <a:buFont typeface="Arial"/>
              <a:buNone/>
            </a:pPr>
            <a:r>
              <a:rPr lang="en" sz="1100">
                <a:solidFill>
                  <a:srgbClr val="24292E"/>
                </a:solidFill>
                <a:latin typeface="Courier"/>
                <a:ea typeface="Courier"/>
                <a:cs typeface="Courier"/>
                <a:sym typeface="Courier"/>
              </a:rPr>
              <a:t>csvFile </a:t>
            </a:r>
            <a:r>
              <a:rPr lang="en" sz="1100">
                <a:solidFill>
                  <a:srgbClr val="D73A49"/>
                </a:solidFill>
                <a:latin typeface="Courier"/>
                <a:ea typeface="Courier"/>
                <a:cs typeface="Courier"/>
                <a:sym typeface="Courier"/>
              </a:rPr>
              <a:t>=</a:t>
            </a:r>
            <a:r>
              <a:rPr lang="en" sz="1100">
                <a:solidFill>
                  <a:srgbClr val="24292E"/>
                </a:solidFill>
                <a:latin typeface="Courier"/>
                <a:ea typeface="Courier"/>
                <a:cs typeface="Courier"/>
                <a:sym typeface="Courier"/>
              </a:rPr>
              <a:t> </a:t>
            </a:r>
            <a:r>
              <a:rPr lang="en" sz="1100">
                <a:solidFill>
                  <a:srgbClr val="005CC5"/>
                </a:solidFill>
                <a:latin typeface="Courier"/>
                <a:ea typeface="Courier"/>
                <a:cs typeface="Courier"/>
                <a:sym typeface="Courier"/>
              </a:rPr>
              <a:t>open</a:t>
            </a:r>
            <a:r>
              <a:rPr lang="en" sz="1100">
                <a:solidFill>
                  <a:srgbClr val="24292E"/>
                </a:solidFill>
                <a:latin typeface="Courier"/>
                <a:ea typeface="Courier"/>
                <a:cs typeface="Courier"/>
                <a:sym typeface="Courier"/>
              </a:rPr>
              <a:t>(</a:t>
            </a:r>
            <a:r>
              <a:rPr lang="en" sz="1100">
                <a:solidFill>
                  <a:srgbClr val="032F62"/>
                </a:solidFill>
                <a:latin typeface="Courier"/>
                <a:ea typeface="Courier"/>
                <a:cs typeface="Courier"/>
                <a:sym typeface="Courier"/>
              </a:rPr>
              <a:t>"WWE-Data.csv"</a:t>
            </a:r>
            <a:r>
              <a:rPr lang="en" sz="1100">
                <a:solidFill>
                  <a:srgbClr val="24292E"/>
                </a:solidFill>
                <a:latin typeface="Courier"/>
                <a:ea typeface="Courier"/>
                <a:cs typeface="Courier"/>
                <a:sym typeface="Courier"/>
              </a:rPr>
              <a:t>)</a:t>
            </a:r>
            <a:endParaRPr sz="11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chemeClr val="dk1"/>
              </a:buClr>
              <a:buSzPts val="1100"/>
              <a:buFont typeface="Arial"/>
              <a:buNone/>
            </a:pPr>
            <a:r>
              <a:t/>
            </a:r>
            <a:endParaRPr sz="11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chemeClr val="dk1"/>
              </a:buClr>
              <a:buSzPts val="1100"/>
              <a:buFont typeface="Arial"/>
              <a:buNone/>
            </a:pPr>
            <a:r>
              <a:rPr lang="en" sz="1100">
                <a:solidFill>
                  <a:srgbClr val="6A737D"/>
                </a:solidFill>
                <a:latin typeface="Courier"/>
                <a:ea typeface="Courier"/>
                <a:cs typeface="Courier"/>
                <a:sym typeface="Courier"/>
              </a:rPr>
              <a:t># The `csv.reader()` method is used to read in the data within the file</a:t>
            </a:r>
            <a:endParaRPr sz="1100">
              <a:solidFill>
                <a:srgbClr val="6A737D"/>
              </a:solidFill>
              <a:latin typeface="Courier"/>
              <a:ea typeface="Courier"/>
              <a:cs typeface="Courier"/>
              <a:sym typeface="Courier"/>
            </a:endParaRPr>
          </a:p>
          <a:p>
            <a:pPr indent="0" lvl="0" marL="0" rtl="0" algn="l">
              <a:lnSpc>
                <a:spcPct val="142857"/>
              </a:lnSpc>
              <a:spcBef>
                <a:spcPts val="0"/>
              </a:spcBef>
              <a:spcAft>
                <a:spcPts val="0"/>
              </a:spcAft>
              <a:buClr>
                <a:schemeClr val="dk1"/>
              </a:buClr>
              <a:buSzPts val="1100"/>
              <a:buFont typeface="Arial"/>
              <a:buNone/>
            </a:pPr>
            <a:r>
              <a:rPr lang="en" sz="1100">
                <a:solidFill>
                  <a:srgbClr val="24292E"/>
                </a:solidFill>
                <a:latin typeface="Courier"/>
                <a:ea typeface="Courier"/>
                <a:cs typeface="Courier"/>
                <a:sym typeface="Courier"/>
              </a:rPr>
              <a:t>contents </a:t>
            </a:r>
            <a:r>
              <a:rPr lang="en" sz="1100">
                <a:solidFill>
                  <a:srgbClr val="D73A49"/>
                </a:solidFill>
                <a:latin typeface="Courier"/>
                <a:ea typeface="Courier"/>
                <a:cs typeface="Courier"/>
                <a:sym typeface="Courier"/>
              </a:rPr>
              <a:t>=</a:t>
            </a:r>
            <a:r>
              <a:rPr lang="en" sz="1100">
                <a:solidFill>
                  <a:srgbClr val="24292E"/>
                </a:solidFill>
                <a:latin typeface="Courier"/>
                <a:ea typeface="Courier"/>
                <a:cs typeface="Courier"/>
                <a:sym typeface="Courier"/>
              </a:rPr>
              <a:t> csv.reader(csvFile)</a:t>
            </a:r>
            <a:endParaRPr sz="11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chemeClr val="dk1"/>
              </a:buClr>
              <a:buSzPts val="1100"/>
              <a:buFont typeface="Arial"/>
              <a:buNone/>
            </a:pPr>
            <a:r>
              <a:rPr lang="en" sz="1100">
                <a:solidFill>
                  <a:srgbClr val="6A737D"/>
                </a:solidFill>
                <a:latin typeface="Courier"/>
                <a:ea typeface="Courier"/>
                <a:cs typeface="Courier"/>
                <a:sym typeface="Courier"/>
              </a:rPr>
              <a:t># Contents returned as a CSV object</a:t>
            </a:r>
            <a:endParaRPr sz="1100">
              <a:solidFill>
                <a:srgbClr val="6A737D"/>
              </a:solidFill>
              <a:latin typeface="Courier"/>
              <a:ea typeface="Courier"/>
              <a:cs typeface="Courier"/>
              <a:sym typeface="Courier"/>
            </a:endParaRPr>
          </a:p>
          <a:p>
            <a:pPr indent="0" lvl="0" marL="0" rtl="0" algn="l">
              <a:lnSpc>
                <a:spcPct val="142857"/>
              </a:lnSpc>
              <a:spcBef>
                <a:spcPts val="0"/>
              </a:spcBef>
              <a:spcAft>
                <a:spcPts val="0"/>
              </a:spcAft>
              <a:buClr>
                <a:schemeClr val="dk1"/>
              </a:buClr>
              <a:buSzPts val="1100"/>
              <a:buFont typeface="Arial"/>
              <a:buNone/>
            </a:pPr>
            <a:r>
              <a:rPr lang="en" sz="1100">
                <a:solidFill>
                  <a:srgbClr val="005CC5"/>
                </a:solidFill>
                <a:latin typeface="Courier"/>
                <a:ea typeface="Courier"/>
                <a:cs typeface="Courier"/>
                <a:sym typeface="Courier"/>
              </a:rPr>
              <a:t>print</a:t>
            </a:r>
            <a:r>
              <a:rPr lang="en" sz="1100">
                <a:solidFill>
                  <a:srgbClr val="24292E"/>
                </a:solidFill>
                <a:latin typeface="Courier"/>
                <a:ea typeface="Courier"/>
                <a:cs typeface="Courier"/>
                <a:sym typeface="Courier"/>
              </a:rPr>
              <a:t>(contents)</a:t>
            </a:r>
            <a:endParaRPr sz="11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chemeClr val="dk1"/>
              </a:buClr>
              <a:buSzPts val="1100"/>
              <a:buFont typeface="Arial"/>
              <a:buNone/>
            </a:pPr>
            <a:r>
              <a:t/>
            </a:r>
            <a:endParaRPr sz="11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chemeClr val="dk1"/>
              </a:buClr>
              <a:buSzPts val="1100"/>
              <a:buFont typeface="Arial"/>
              <a:buNone/>
            </a:pPr>
            <a:r>
              <a:rPr lang="en" sz="1100">
                <a:solidFill>
                  <a:srgbClr val="6A737D"/>
                </a:solidFill>
                <a:latin typeface="Courier"/>
                <a:ea typeface="Courier"/>
                <a:cs typeface="Courier"/>
                <a:sym typeface="Courier"/>
              </a:rPr>
              <a:t># The CSV object can be looped through without any splitting</a:t>
            </a:r>
            <a:endParaRPr sz="1100">
              <a:solidFill>
                <a:srgbClr val="6A737D"/>
              </a:solidFill>
              <a:latin typeface="Courier"/>
              <a:ea typeface="Courier"/>
              <a:cs typeface="Courier"/>
              <a:sym typeface="Courier"/>
            </a:endParaRPr>
          </a:p>
          <a:p>
            <a:pPr indent="0" lvl="0" marL="0" rtl="0" algn="l">
              <a:lnSpc>
                <a:spcPct val="142857"/>
              </a:lnSpc>
              <a:spcBef>
                <a:spcPts val="0"/>
              </a:spcBef>
              <a:spcAft>
                <a:spcPts val="0"/>
              </a:spcAft>
              <a:buClr>
                <a:schemeClr val="dk1"/>
              </a:buClr>
              <a:buSzPts val="1100"/>
              <a:buFont typeface="Arial"/>
              <a:buNone/>
            </a:pPr>
            <a:r>
              <a:rPr lang="en" sz="1100">
                <a:solidFill>
                  <a:srgbClr val="D73A49"/>
                </a:solidFill>
                <a:latin typeface="Courier"/>
                <a:ea typeface="Courier"/>
                <a:cs typeface="Courier"/>
                <a:sym typeface="Courier"/>
              </a:rPr>
              <a:t>for</a:t>
            </a:r>
            <a:r>
              <a:rPr lang="en" sz="1100">
                <a:solidFill>
                  <a:srgbClr val="24292E"/>
                </a:solidFill>
                <a:latin typeface="Courier"/>
                <a:ea typeface="Courier"/>
                <a:cs typeface="Courier"/>
                <a:sym typeface="Courier"/>
              </a:rPr>
              <a:t> row </a:t>
            </a:r>
            <a:r>
              <a:rPr lang="en" sz="1100">
                <a:solidFill>
                  <a:srgbClr val="D73A49"/>
                </a:solidFill>
                <a:latin typeface="Courier"/>
                <a:ea typeface="Courier"/>
                <a:cs typeface="Courier"/>
                <a:sym typeface="Courier"/>
              </a:rPr>
              <a:t>in</a:t>
            </a:r>
            <a:r>
              <a:rPr lang="en" sz="1100">
                <a:solidFill>
                  <a:srgbClr val="24292E"/>
                </a:solidFill>
                <a:latin typeface="Courier"/>
                <a:ea typeface="Courier"/>
                <a:cs typeface="Courier"/>
                <a:sym typeface="Courier"/>
              </a:rPr>
              <a:t> contents:</a:t>
            </a:r>
            <a:endParaRPr sz="11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chemeClr val="dk1"/>
              </a:buClr>
              <a:buSzPts val="1100"/>
              <a:buFont typeface="Arial"/>
              <a:buNone/>
            </a:pPr>
            <a:r>
              <a:rPr lang="en" sz="1100">
                <a:solidFill>
                  <a:srgbClr val="24292E"/>
                </a:solidFill>
                <a:latin typeface="Courier"/>
                <a:ea typeface="Courier"/>
                <a:cs typeface="Courier"/>
                <a:sym typeface="Courier"/>
              </a:rPr>
              <a:t>   </a:t>
            </a:r>
            <a:r>
              <a:rPr lang="en" sz="1100">
                <a:solidFill>
                  <a:srgbClr val="005CC5"/>
                </a:solidFill>
                <a:latin typeface="Courier"/>
                <a:ea typeface="Courier"/>
                <a:cs typeface="Courier"/>
                <a:sym typeface="Courier"/>
              </a:rPr>
              <a:t>print</a:t>
            </a:r>
            <a:r>
              <a:rPr lang="en" sz="1100">
                <a:solidFill>
                  <a:srgbClr val="24292E"/>
                </a:solidFill>
                <a:latin typeface="Courier"/>
                <a:ea typeface="Courier"/>
                <a:cs typeface="Courier"/>
                <a:sym typeface="Courier"/>
              </a:rPr>
              <a:t>(row)</a:t>
            </a:r>
            <a:endParaRPr sz="11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chemeClr val="dk1"/>
              </a:buClr>
              <a:buSzPts val="1100"/>
              <a:buFont typeface="Arial"/>
              <a:buNone/>
            </a:pPr>
            <a:r>
              <a:t/>
            </a:r>
            <a:endParaRPr sz="11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chemeClr val="dk1"/>
              </a:buClr>
              <a:buSzPts val="1100"/>
              <a:buFont typeface="Arial"/>
              <a:buNone/>
            </a:pPr>
            <a:r>
              <a:rPr lang="en" sz="1100">
                <a:solidFill>
                  <a:srgbClr val="24292E"/>
                </a:solidFill>
                <a:latin typeface="Courier"/>
                <a:ea typeface="Courier"/>
                <a:cs typeface="Courier"/>
                <a:sym typeface="Courier"/>
              </a:rPr>
              <a:t>   </a:t>
            </a:r>
            <a:r>
              <a:rPr lang="en" sz="1100">
                <a:solidFill>
                  <a:srgbClr val="6A737D"/>
                </a:solidFill>
                <a:latin typeface="Courier"/>
                <a:ea typeface="Courier"/>
                <a:cs typeface="Courier"/>
                <a:sym typeface="Courier"/>
              </a:rPr>
              <a:t># rows are already created as lists of cells for us, so no need to split</a:t>
            </a:r>
            <a:endParaRPr sz="1100">
              <a:solidFill>
                <a:srgbClr val="6A737D"/>
              </a:solidFill>
              <a:latin typeface="Courier"/>
              <a:ea typeface="Courier"/>
              <a:cs typeface="Courier"/>
              <a:sym typeface="Courier"/>
            </a:endParaRPr>
          </a:p>
          <a:p>
            <a:pPr indent="0" lvl="0" marL="0" rtl="0" algn="l">
              <a:lnSpc>
                <a:spcPct val="142857"/>
              </a:lnSpc>
              <a:spcBef>
                <a:spcPts val="0"/>
              </a:spcBef>
              <a:spcAft>
                <a:spcPts val="0"/>
              </a:spcAft>
              <a:buClr>
                <a:schemeClr val="dk1"/>
              </a:buClr>
              <a:buSzPts val="1100"/>
              <a:buFont typeface="Arial"/>
              <a:buNone/>
            </a:pPr>
            <a:r>
              <a:rPr lang="en" sz="1100">
                <a:solidFill>
                  <a:srgbClr val="24292E"/>
                </a:solidFill>
                <a:latin typeface="Courier"/>
                <a:ea typeface="Courier"/>
                <a:cs typeface="Courier"/>
                <a:sym typeface="Courier"/>
              </a:rPr>
              <a:t>   </a:t>
            </a:r>
            <a:r>
              <a:rPr lang="en" sz="1100">
                <a:solidFill>
                  <a:srgbClr val="005CC5"/>
                </a:solidFill>
                <a:latin typeface="Courier"/>
                <a:ea typeface="Courier"/>
                <a:cs typeface="Courier"/>
                <a:sym typeface="Courier"/>
              </a:rPr>
              <a:t>print</a:t>
            </a:r>
            <a:r>
              <a:rPr lang="en" sz="1100">
                <a:solidFill>
                  <a:srgbClr val="24292E"/>
                </a:solidFill>
                <a:latin typeface="Courier"/>
                <a:ea typeface="Courier"/>
                <a:cs typeface="Courier"/>
                <a:sym typeface="Courier"/>
              </a:rPr>
              <a:t>(row[</a:t>
            </a:r>
            <a:r>
              <a:rPr lang="en" sz="1100">
                <a:solidFill>
                  <a:srgbClr val="005CC5"/>
                </a:solidFill>
                <a:latin typeface="Courier"/>
                <a:ea typeface="Courier"/>
                <a:cs typeface="Courier"/>
                <a:sym typeface="Courier"/>
              </a:rPr>
              <a:t>0</a:t>
            </a:r>
            <a:r>
              <a:rPr lang="en" sz="1100">
                <a:solidFill>
                  <a:srgbClr val="24292E"/>
                </a:solidFill>
                <a:latin typeface="Courier"/>
                <a:ea typeface="Courier"/>
                <a:cs typeface="Courier"/>
                <a:sym typeface="Courier"/>
              </a:rPr>
              <a:t>])</a:t>
            </a:r>
            <a:endParaRPr sz="1100">
              <a:solidFill>
                <a:srgbClr val="24292E"/>
              </a:solidFill>
              <a:latin typeface="Courier"/>
              <a:ea typeface="Courier"/>
              <a:cs typeface="Courier"/>
              <a:sym typeface="Courier"/>
            </a:endParaRPr>
          </a:p>
          <a:p>
            <a:pPr indent="0" lvl="0" marL="0" rtl="0" algn="l">
              <a:spcBef>
                <a:spcPts val="0"/>
              </a:spcBef>
              <a:spcAft>
                <a:spcPts val="800"/>
              </a:spcAft>
              <a:buNone/>
            </a:pPr>
            <a:r>
              <a:t/>
            </a:r>
            <a:endParaRPr/>
          </a:p>
        </p:txBody>
      </p:sp>
      <p:sp>
        <p:nvSpPr>
          <p:cNvPr id="1139" name="Google Shape;1139;p66"/>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100"/>
              <a:t>First, import the csv module.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Use csv.reader(file) to split contents of the external file into rows whenever there is a newline character and cells whenever there is a comma.</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Therefore, there is no need to manually split the file.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a:p>
        </p:txBody>
      </p:sp>
      <p:sp>
        <p:nvSpPr>
          <p:cNvPr id="1140" name="Google Shape;1140;p66"/>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CSV Modules</a:t>
            </a:r>
            <a:endParaRPr/>
          </a:p>
        </p:txBody>
      </p:sp>
      <p:sp>
        <p:nvSpPr>
          <p:cNvPr id="1141" name="Google Shape;1141;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42" name="Google Shape;1142;p66"/>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43" name="Google Shape;1143;p66"/>
          <p:cNvSpPr/>
          <p:nvPr/>
        </p:nvSpPr>
        <p:spPr>
          <a:xfrm>
            <a:off x="403000" y="2337125"/>
            <a:ext cx="2619300" cy="2784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Google Shape;114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49" name="Google Shape;1149;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0" name="Google Shape;1150;p6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 10 minutes</a:t>
            </a:r>
            <a:endParaRPr/>
          </a:p>
        </p:txBody>
      </p:sp>
      <p:sp>
        <p:nvSpPr>
          <p:cNvPr id="1151" name="Google Shape;1151;p67"/>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a:t>
            </a:r>
            <a:r>
              <a:rPr lang="en" sz="3000">
                <a:latin typeface="Roboto Light"/>
                <a:ea typeface="Roboto Light"/>
                <a:cs typeface="Roboto Light"/>
                <a:sym typeface="Roboto Light"/>
              </a:rPr>
              <a:t> User List Revisit</a:t>
            </a:r>
            <a:endParaRPr sz="3000">
              <a:latin typeface="Roboto Light"/>
              <a:ea typeface="Roboto Light"/>
              <a:cs typeface="Roboto Light"/>
              <a:sym typeface="Roboto Light"/>
            </a:endParaRPr>
          </a:p>
          <a:p>
            <a:pPr indent="0" lvl="0" marL="0" rtl="0" algn="l">
              <a:spcBef>
                <a:spcPts val="800"/>
              </a:spcBef>
              <a:spcAft>
                <a:spcPts val="0"/>
              </a:spcAft>
              <a:buNone/>
            </a:pPr>
            <a:r>
              <a:rPr lang="en" sz="1400">
                <a:solidFill>
                  <a:srgbClr val="24292E"/>
                </a:solidFill>
                <a:latin typeface="Roboto Light"/>
                <a:ea typeface="Roboto Light"/>
                <a:cs typeface="Roboto Light"/>
                <a:sym typeface="Roboto Light"/>
              </a:rPr>
              <a:t>In this activity, you will be diving back into the code you wrote for the user list application from the last class and modify it to use the CSV modules instead of manually splitting up the data.  </a:t>
            </a:r>
            <a:endParaRPr sz="1400">
              <a:solidFill>
                <a:srgbClr val="24292E"/>
              </a:solidFill>
              <a:latin typeface="Roboto Light"/>
              <a:ea typeface="Roboto Light"/>
              <a:cs typeface="Roboto Light"/>
              <a:sym typeface="Roboto Light"/>
            </a:endParaRPr>
          </a:p>
          <a:p>
            <a:pPr indent="0" lvl="0" marL="0" rtl="0" algn="l">
              <a:spcBef>
                <a:spcPts val="800"/>
              </a:spcBef>
              <a:spcAft>
                <a:spcPts val="800"/>
              </a:spcAft>
              <a:buNone/>
            </a:pPr>
            <a:r>
              <a:rPr b="1" lang="en" sz="1800"/>
              <a:t>Instructions sent via Slack.</a:t>
            </a:r>
            <a:endParaRPr b="1"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5" name="Shape 1155"/>
        <p:cNvGrpSpPr/>
        <p:nvPr/>
      </p:nvGrpSpPr>
      <p:grpSpPr>
        <a:xfrm>
          <a:off x="0" y="0"/>
          <a:ext cx="0" cy="0"/>
          <a:chOff x="0" y="0"/>
          <a:chExt cx="0" cy="0"/>
        </a:xfrm>
      </p:grpSpPr>
      <p:sp>
        <p:nvSpPr>
          <p:cNvPr id="1156" name="Google Shape;1156;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57" name="Google Shape;1157;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a:t>
            </a:r>
            <a:r>
              <a:rPr lang="en">
                <a:latin typeface="Roboto Light"/>
                <a:ea typeface="Roboto Light"/>
                <a:cs typeface="Roboto Light"/>
                <a:sym typeface="Roboto Light"/>
              </a:rPr>
              <a:t>User List Revist</a:t>
            </a:r>
            <a:endParaRPr>
              <a:latin typeface="Roboto Light"/>
              <a:ea typeface="Roboto Light"/>
              <a:cs typeface="Roboto Light"/>
              <a:sym typeface="Roboto Light"/>
            </a:endParaRPr>
          </a:p>
        </p:txBody>
      </p:sp>
      <p:sp>
        <p:nvSpPr>
          <p:cNvPr id="1158" name="Google Shape;1158;p6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a:t>
            </a:r>
            <a:endParaRPr/>
          </a:p>
        </p:txBody>
      </p:sp>
      <p:sp>
        <p:nvSpPr>
          <p:cNvPr id="1159" name="Google Shape;1159;p68"/>
          <p:cNvSpPr txBox="1"/>
          <p:nvPr>
            <p:ph idx="2" type="body"/>
          </p:nvPr>
        </p:nvSpPr>
        <p:spPr>
          <a:xfrm>
            <a:off x="175" y="1284250"/>
            <a:ext cx="9144000" cy="3199200"/>
          </a:xfrm>
          <a:prstGeom prst="rect">
            <a:avLst/>
          </a:prstGeom>
        </p:spPr>
        <p:txBody>
          <a:bodyPr anchorCtr="0" anchor="t" bIns="914400" lIns="457200" spcFirstLastPara="1" rIns="457200" wrap="square" tIns="0">
            <a:noAutofit/>
          </a:bodyPr>
          <a:lstStyle/>
          <a:p>
            <a:pPr indent="-304800" lvl="0" marL="457200" rtl="0" algn="l">
              <a:lnSpc>
                <a:spcPct val="115000"/>
              </a:lnSpc>
              <a:spcBef>
                <a:spcPts val="1200"/>
              </a:spcBef>
              <a:spcAft>
                <a:spcPts val="0"/>
              </a:spcAft>
              <a:buClr>
                <a:srgbClr val="24292E"/>
              </a:buClr>
              <a:buSzPts val="1200"/>
              <a:buChar char="●"/>
            </a:pPr>
            <a:r>
              <a:rPr lang="en" sz="1200">
                <a:solidFill>
                  <a:srgbClr val="24292E"/>
                </a:solidFill>
              </a:rPr>
              <a:t>The provided script contains the original solution from the last class. You must modify it so that it uses the CSV module to read through and parse the external data instead of requiring manual splitting.</a:t>
            </a:r>
            <a:endParaRPr sz="1200">
              <a:solidFill>
                <a:srgbClr val="24292E"/>
              </a:solidFill>
            </a:endParaRPr>
          </a:p>
          <a:p>
            <a:pPr indent="0" lvl="0" marL="0" rtl="0" algn="l">
              <a:lnSpc>
                <a:spcPct val="115000"/>
              </a:lnSpc>
              <a:spcBef>
                <a:spcPts val="1200"/>
              </a:spcBef>
              <a:spcAft>
                <a:spcPts val="0"/>
              </a:spcAft>
              <a:buNone/>
            </a:pPr>
            <a:r>
              <a:t/>
            </a:r>
            <a:endParaRPr sz="1200">
              <a:solidFill>
                <a:srgbClr val="24292E"/>
              </a:solidFill>
            </a:endParaRPr>
          </a:p>
          <a:p>
            <a:pPr indent="-304800" lvl="0" marL="457200" rtl="0" algn="l">
              <a:lnSpc>
                <a:spcPct val="115000"/>
              </a:lnSpc>
              <a:spcBef>
                <a:spcPts val="1500"/>
              </a:spcBef>
              <a:spcAft>
                <a:spcPts val="0"/>
              </a:spcAft>
              <a:buClr>
                <a:srgbClr val="24292E"/>
              </a:buClr>
              <a:buSzPts val="1200"/>
              <a:buChar char="●"/>
            </a:pPr>
            <a:r>
              <a:rPr lang="en" sz="1200">
                <a:solidFill>
                  <a:srgbClr val="24292E"/>
                </a:solidFill>
              </a:rPr>
              <a:t>Modify the script so that, instead of printing out information to the screen, it instead pushes this information into a new text file called </a:t>
            </a:r>
            <a:r>
              <a:rPr lang="en" sz="1200">
                <a:solidFill>
                  <a:srgbClr val="24292E"/>
                </a:solidFill>
                <a:latin typeface="Roboto Mono"/>
                <a:ea typeface="Roboto Mono"/>
                <a:cs typeface="Roboto Mono"/>
                <a:sym typeface="Roboto Mono"/>
              </a:rPr>
              <a:t>PeopleToKeepEyesOn.txt.</a:t>
            </a:r>
            <a:endParaRPr sz="1200">
              <a:solidFill>
                <a:srgbClr val="24292E"/>
              </a:solidFill>
              <a:latin typeface="Roboto Mono"/>
              <a:ea typeface="Roboto Mono"/>
              <a:cs typeface="Roboto Mono"/>
              <a:sym typeface="Roboto Mono"/>
            </a:endParaRPr>
          </a:p>
          <a:p>
            <a:pPr indent="0" lvl="0" marL="0" rtl="0" algn="l">
              <a:lnSpc>
                <a:spcPct val="115000"/>
              </a:lnSpc>
              <a:spcBef>
                <a:spcPts val="1500"/>
              </a:spcBef>
              <a:spcAft>
                <a:spcPts val="0"/>
              </a:spcAft>
              <a:buNone/>
            </a:pPr>
            <a:r>
              <a:t/>
            </a:r>
            <a:endParaRPr b="1" sz="1200">
              <a:solidFill>
                <a:srgbClr val="24292E"/>
              </a:solidFill>
              <a:latin typeface="Roboto Mono"/>
              <a:ea typeface="Roboto Mono"/>
              <a:cs typeface="Roboto Mono"/>
              <a:sym typeface="Roboto Mono"/>
            </a:endParaRPr>
          </a:p>
          <a:p>
            <a:pPr indent="0" lvl="0" marL="0" rtl="0" algn="l">
              <a:lnSpc>
                <a:spcPct val="115000"/>
              </a:lnSpc>
              <a:spcBef>
                <a:spcPts val="1500"/>
              </a:spcBef>
              <a:spcAft>
                <a:spcPts val="0"/>
              </a:spcAft>
              <a:buNone/>
            </a:pPr>
            <a:r>
              <a:rPr b="1" lang="en" sz="1200">
                <a:solidFill>
                  <a:srgbClr val="24292E"/>
                </a:solidFill>
                <a:latin typeface="Roboto Mono"/>
                <a:ea typeface="Roboto Mono"/>
                <a:cs typeface="Roboto Mono"/>
                <a:sym typeface="Roboto Mono"/>
              </a:rPr>
              <a:t>Hint</a:t>
            </a:r>
            <a:r>
              <a:rPr lang="en" sz="1200">
                <a:solidFill>
                  <a:srgbClr val="24292E"/>
                </a:solidFill>
                <a:latin typeface="Roboto Mono"/>
                <a:ea typeface="Roboto Mono"/>
                <a:cs typeface="Roboto Mono"/>
                <a:sym typeface="Roboto Mono"/>
              </a:rPr>
              <a:t>:</a:t>
            </a:r>
            <a:r>
              <a:rPr lang="en" sz="1200">
                <a:solidFill>
                  <a:srgbClr val="24292E"/>
                </a:solidFill>
              </a:rPr>
              <a:t> </a:t>
            </a:r>
            <a:r>
              <a:rPr lang="en" sz="1200">
                <a:solidFill>
                  <a:srgbClr val="24292E"/>
                </a:solidFill>
                <a:highlight>
                  <a:srgbClr val="FFFFFF"/>
                </a:highlight>
              </a:rPr>
              <a:t>One manual split will be necessary in the completed application since the list of IP addresses is still contained within a single cell.</a:t>
            </a:r>
            <a:endParaRPr sz="1200">
              <a:solidFill>
                <a:srgbClr val="24292E"/>
              </a:solidFill>
            </a:endParaRPr>
          </a:p>
          <a:p>
            <a:pPr indent="0" lvl="0" marL="0" rtl="0" algn="l">
              <a:spcBef>
                <a:spcPts val="1200"/>
              </a:spcBef>
              <a:spcAft>
                <a:spcPts val="800"/>
              </a:spcAft>
              <a:buNone/>
            </a:pPr>
            <a:r>
              <a:t/>
            </a:r>
            <a:endParaRPr/>
          </a:p>
        </p:txBody>
      </p:sp>
      <p:sp>
        <p:nvSpPr>
          <p:cNvPr id="1160" name="Google Shape;1160;p68"/>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 </a:t>
            </a:r>
            <a:endParaRPr/>
          </a:p>
        </p:txBody>
      </p:sp>
      <p:sp>
        <p:nvSpPr>
          <p:cNvPr id="1161" name="Google Shape;1161;p68"/>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5" name="Shape 1165"/>
        <p:cNvGrpSpPr/>
        <p:nvPr/>
      </p:nvGrpSpPr>
      <p:grpSpPr>
        <a:xfrm>
          <a:off x="0" y="0"/>
          <a:ext cx="0" cy="0"/>
          <a:chOff x="0" y="0"/>
          <a:chExt cx="0" cy="0"/>
        </a:xfrm>
      </p:grpSpPr>
      <p:sp>
        <p:nvSpPr>
          <p:cNvPr id="1166" name="Google Shape;1166;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67" name="Google Shape;1167;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8" name="Google Shape;1168;p69"/>
          <p:cNvSpPr txBox="1"/>
          <p:nvPr/>
        </p:nvSpPr>
        <p:spPr>
          <a:xfrm>
            <a:off x="2653825" y="3671375"/>
            <a:ext cx="3729900" cy="8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lang="en" sz="3000">
                <a:solidFill>
                  <a:srgbClr val="990000"/>
                </a:solidFill>
                <a:latin typeface="Roboto Light"/>
                <a:ea typeface="Roboto Light"/>
                <a:cs typeface="Roboto Light"/>
                <a:sym typeface="Roboto Light"/>
              </a:rPr>
              <a:t>User List Revist</a:t>
            </a:r>
            <a:endParaRPr>
              <a:solidFill>
                <a:srgbClr val="99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2" name="Shape 1172"/>
        <p:cNvGrpSpPr/>
        <p:nvPr/>
      </p:nvGrpSpPr>
      <p:grpSpPr>
        <a:xfrm>
          <a:off x="0" y="0"/>
          <a:ext cx="0" cy="0"/>
          <a:chOff x="0" y="0"/>
          <a:chExt cx="0" cy="0"/>
        </a:xfrm>
      </p:grpSpPr>
      <p:sp>
        <p:nvSpPr>
          <p:cNvPr id="1173" name="Google Shape;1173;p7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Secret Modules</a:t>
            </a:r>
            <a:endParaRPr>
              <a:latin typeface="Roboto Mono"/>
              <a:ea typeface="Roboto Mono"/>
              <a:cs typeface="Roboto Mono"/>
              <a:sym typeface="Roboto Mono"/>
            </a:endParaRPr>
          </a:p>
        </p:txBody>
      </p:sp>
      <p:sp>
        <p:nvSpPr>
          <p:cNvPr id="1174" name="Google Shape;1174;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75" name="Google Shape;1175;p70"/>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76" name="Google Shape;1176;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4" name="Shape 1024"/>
        <p:cNvGrpSpPr/>
        <p:nvPr/>
      </p:nvGrpSpPr>
      <p:grpSpPr>
        <a:xfrm>
          <a:off x="0" y="0"/>
          <a:ext cx="0" cy="0"/>
          <a:chOff x="0" y="0"/>
          <a:chExt cx="0" cy="0"/>
        </a:xfrm>
      </p:grpSpPr>
      <p:sp>
        <p:nvSpPr>
          <p:cNvPr id="1025" name="Google Shape;1025;p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Python: </a:t>
            </a:r>
            <a:r>
              <a:rPr lang="en">
                <a:latin typeface="Roboto Light"/>
                <a:ea typeface="Roboto Light"/>
                <a:cs typeface="Roboto Light"/>
                <a:sym typeface="Roboto Light"/>
              </a:rPr>
              <a:t>Reading and Writing Files</a:t>
            </a:r>
            <a:r>
              <a:rPr lang="en">
                <a:latin typeface="Roboto Light"/>
                <a:ea typeface="Roboto Light"/>
                <a:cs typeface="Roboto Light"/>
                <a:sym typeface="Roboto Light"/>
              </a:rPr>
              <a:t> </a:t>
            </a:r>
            <a:endParaRPr>
              <a:latin typeface="Roboto Light"/>
              <a:ea typeface="Roboto Light"/>
              <a:cs typeface="Roboto Light"/>
              <a:sym typeface="Roboto Light"/>
            </a:endParaRPr>
          </a:p>
        </p:txBody>
      </p:sp>
      <p:sp>
        <p:nvSpPr>
          <p:cNvPr id="1026" name="Google Shape;1026;p53"/>
          <p:cNvSpPr txBox="1"/>
          <p:nvPr>
            <p:ph idx="1" type="subTitle"/>
          </p:nvPr>
        </p:nvSpPr>
        <p:spPr>
          <a:xfrm>
            <a:off x="0" y="675975"/>
            <a:ext cx="4727100" cy="2207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700"/>
              <a:t>Today we will cover Python’s built-in modules. </a:t>
            </a:r>
            <a:endParaRPr sz="2700"/>
          </a:p>
        </p:txBody>
      </p:sp>
      <p:sp>
        <p:nvSpPr>
          <p:cNvPr id="1027" name="Google Shape;1027;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28" name="Google Shape;1028;p5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29" name="Google Shape;1029;p53"/>
          <p:cNvPicPr preferRelativeResize="0"/>
          <p:nvPr/>
        </p:nvPicPr>
        <p:blipFill>
          <a:blip r:embed="rId3">
            <a:alphaModFix/>
          </a:blip>
          <a:stretch>
            <a:fillRect/>
          </a:stretch>
        </p:blipFill>
        <p:spPr>
          <a:xfrm>
            <a:off x="4363000" y="791189"/>
            <a:ext cx="3997723" cy="38679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0" name="Shape 1180"/>
        <p:cNvGrpSpPr/>
        <p:nvPr/>
      </p:nvGrpSpPr>
      <p:grpSpPr>
        <a:xfrm>
          <a:off x="0" y="0"/>
          <a:ext cx="0" cy="0"/>
          <a:chOff x="0" y="0"/>
          <a:chExt cx="0" cy="0"/>
        </a:xfrm>
      </p:grpSpPr>
      <p:sp>
        <p:nvSpPr>
          <p:cNvPr id="1181" name="Google Shape;1181;p71"/>
          <p:cNvSpPr txBox="1"/>
          <p:nvPr>
            <p:ph idx="1" type="subTitle"/>
          </p:nvPr>
        </p:nvSpPr>
        <p:spPr>
          <a:xfrm>
            <a:off x="0" y="675975"/>
            <a:ext cx="6674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Secrets modules generates </a:t>
            </a:r>
            <a:r>
              <a:rPr lang="en"/>
              <a:t>pseudo</a:t>
            </a:r>
            <a:r>
              <a:rPr lang="en"/>
              <a:t>-random values </a:t>
            </a:r>
            <a:endParaRPr/>
          </a:p>
        </p:txBody>
      </p:sp>
      <p:sp>
        <p:nvSpPr>
          <p:cNvPr id="1182" name="Google Shape;1182;p71"/>
          <p:cNvSpPr txBox="1"/>
          <p:nvPr>
            <p:ph idx="2" type="body"/>
          </p:nvPr>
        </p:nvSpPr>
        <p:spPr>
          <a:xfrm>
            <a:off x="0" y="1245800"/>
            <a:ext cx="6699600" cy="3897600"/>
          </a:xfrm>
          <a:prstGeom prst="rect">
            <a:avLst/>
          </a:prstGeom>
        </p:spPr>
        <p:txBody>
          <a:bodyPr anchorCtr="0" anchor="t" bIns="914400" lIns="457200" spcFirstLastPara="1" rIns="457200" wrap="square" tIns="0">
            <a:noAutofit/>
          </a:bodyPr>
          <a:lstStyle/>
          <a:p>
            <a:pPr indent="0" lvl="0" marL="0" rtl="0" algn="l">
              <a:lnSpc>
                <a:spcPct val="142857"/>
              </a:lnSpc>
              <a:spcBef>
                <a:spcPts val="0"/>
              </a:spcBef>
              <a:spcAft>
                <a:spcPts val="0"/>
              </a:spcAft>
              <a:buClr>
                <a:srgbClr val="000000"/>
              </a:buClr>
              <a:buSzPts val="1100"/>
              <a:buFont typeface="Arial"/>
              <a:buNone/>
            </a:pPr>
            <a:r>
              <a:rPr lang="en" sz="1100">
                <a:solidFill>
                  <a:srgbClr val="6A737D"/>
                </a:solidFill>
                <a:latin typeface="Courier"/>
                <a:ea typeface="Courier"/>
                <a:cs typeface="Courier"/>
                <a:sym typeface="Courier"/>
              </a:rPr>
              <a:t># Import the secrets module into our application</a:t>
            </a:r>
            <a:endParaRPr sz="1100">
              <a:solidFill>
                <a:srgbClr val="6A737D"/>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100">
                <a:solidFill>
                  <a:srgbClr val="D73A49"/>
                </a:solidFill>
                <a:latin typeface="Courier"/>
                <a:ea typeface="Courier"/>
                <a:cs typeface="Courier"/>
                <a:sym typeface="Courier"/>
              </a:rPr>
              <a:t>import</a:t>
            </a:r>
            <a:r>
              <a:rPr lang="en" sz="1100">
                <a:solidFill>
                  <a:srgbClr val="24292E"/>
                </a:solidFill>
                <a:latin typeface="Courier"/>
                <a:ea typeface="Courier"/>
                <a:cs typeface="Courier"/>
                <a:sym typeface="Courier"/>
              </a:rPr>
              <a:t> secrets</a:t>
            </a:r>
            <a:endParaRPr sz="11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br>
              <a:rPr lang="en" sz="1100">
                <a:solidFill>
                  <a:srgbClr val="24292E"/>
                </a:solidFill>
                <a:latin typeface="Courier"/>
                <a:ea typeface="Courier"/>
                <a:cs typeface="Courier"/>
                <a:sym typeface="Courier"/>
              </a:rPr>
            </a:br>
            <a:endParaRPr sz="11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100">
                <a:solidFill>
                  <a:srgbClr val="6A737D"/>
                </a:solidFill>
                <a:latin typeface="Courier"/>
                <a:ea typeface="Courier"/>
                <a:cs typeface="Courier"/>
                <a:sym typeface="Courier"/>
              </a:rPr>
              <a:t># The `secrets.randbelow()` function takes in a single value and will return a random integer between it and the number 0.</a:t>
            </a:r>
            <a:endParaRPr sz="1100">
              <a:solidFill>
                <a:srgbClr val="6A737D"/>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100">
                <a:solidFill>
                  <a:srgbClr val="24292E"/>
                </a:solidFill>
                <a:latin typeface="Courier"/>
                <a:ea typeface="Courier"/>
                <a:cs typeface="Courier"/>
                <a:sym typeface="Courier"/>
              </a:rPr>
              <a:t>randInteger </a:t>
            </a:r>
            <a:r>
              <a:rPr lang="en" sz="1100">
                <a:solidFill>
                  <a:srgbClr val="D73A49"/>
                </a:solidFill>
                <a:latin typeface="Courier"/>
                <a:ea typeface="Courier"/>
                <a:cs typeface="Courier"/>
                <a:sym typeface="Courier"/>
              </a:rPr>
              <a:t>=</a:t>
            </a:r>
            <a:r>
              <a:rPr lang="en" sz="1100">
                <a:solidFill>
                  <a:srgbClr val="24292E"/>
                </a:solidFill>
                <a:latin typeface="Courier"/>
                <a:ea typeface="Courier"/>
                <a:cs typeface="Courier"/>
                <a:sym typeface="Courier"/>
              </a:rPr>
              <a:t> secrets.randbelow(</a:t>
            </a:r>
            <a:r>
              <a:rPr lang="en" sz="1100">
                <a:solidFill>
                  <a:srgbClr val="005CC5"/>
                </a:solidFill>
                <a:latin typeface="Courier"/>
                <a:ea typeface="Courier"/>
                <a:cs typeface="Courier"/>
                <a:sym typeface="Courier"/>
              </a:rPr>
              <a:t>100</a:t>
            </a:r>
            <a:r>
              <a:rPr lang="en" sz="1100">
                <a:solidFill>
                  <a:srgbClr val="24292E"/>
                </a:solidFill>
                <a:latin typeface="Courier"/>
                <a:ea typeface="Courier"/>
                <a:cs typeface="Courier"/>
                <a:sym typeface="Courier"/>
              </a:rPr>
              <a:t>)</a:t>
            </a:r>
            <a:endParaRPr sz="11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100">
                <a:solidFill>
                  <a:srgbClr val="005CC5"/>
                </a:solidFill>
                <a:latin typeface="Courier"/>
                <a:ea typeface="Courier"/>
                <a:cs typeface="Courier"/>
                <a:sym typeface="Courier"/>
              </a:rPr>
              <a:t>print</a:t>
            </a:r>
            <a:r>
              <a:rPr lang="en" sz="1100">
                <a:solidFill>
                  <a:srgbClr val="24292E"/>
                </a:solidFill>
                <a:latin typeface="Courier"/>
                <a:ea typeface="Courier"/>
                <a:cs typeface="Courier"/>
                <a:sym typeface="Courier"/>
              </a:rPr>
              <a:t>(randInteger)</a:t>
            </a:r>
            <a:endParaRPr sz="11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br>
              <a:rPr lang="en" sz="1100">
                <a:solidFill>
                  <a:srgbClr val="24292E"/>
                </a:solidFill>
                <a:latin typeface="Courier"/>
                <a:ea typeface="Courier"/>
                <a:cs typeface="Courier"/>
                <a:sym typeface="Courier"/>
              </a:rPr>
            </a:br>
            <a:endParaRPr sz="11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100">
                <a:solidFill>
                  <a:srgbClr val="6A737D"/>
                </a:solidFill>
                <a:latin typeface="Courier"/>
                <a:ea typeface="Courier"/>
                <a:cs typeface="Courier"/>
                <a:sym typeface="Courier"/>
              </a:rPr>
              <a:t># The `secrets.choice()` function takes in a list and selects a random element from within it</a:t>
            </a:r>
            <a:endParaRPr sz="1100">
              <a:solidFill>
                <a:srgbClr val="6A737D"/>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100">
                <a:solidFill>
                  <a:srgbClr val="24292E"/>
                </a:solidFill>
                <a:latin typeface="Courier"/>
                <a:ea typeface="Courier"/>
                <a:cs typeface="Courier"/>
                <a:sym typeface="Courier"/>
              </a:rPr>
              <a:t>myList </a:t>
            </a:r>
            <a:r>
              <a:rPr lang="en" sz="1100">
                <a:solidFill>
                  <a:srgbClr val="D73A49"/>
                </a:solidFill>
                <a:latin typeface="Courier"/>
                <a:ea typeface="Courier"/>
                <a:cs typeface="Courier"/>
                <a:sym typeface="Courier"/>
              </a:rPr>
              <a:t>=</a:t>
            </a:r>
            <a:r>
              <a:rPr lang="en" sz="1100">
                <a:solidFill>
                  <a:srgbClr val="24292E"/>
                </a:solidFill>
                <a:latin typeface="Courier"/>
                <a:ea typeface="Courier"/>
                <a:cs typeface="Courier"/>
                <a:sym typeface="Courier"/>
              </a:rPr>
              <a:t> [</a:t>
            </a:r>
            <a:r>
              <a:rPr lang="en" sz="1100">
                <a:solidFill>
                  <a:srgbClr val="005CC5"/>
                </a:solidFill>
                <a:latin typeface="Courier"/>
                <a:ea typeface="Courier"/>
                <a:cs typeface="Courier"/>
                <a:sym typeface="Courier"/>
              </a:rPr>
              <a:t>1</a:t>
            </a:r>
            <a:r>
              <a:rPr lang="en" sz="1100">
                <a:solidFill>
                  <a:srgbClr val="24292E"/>
                </a:solidFill>
                <a:latin typeface="Courier"/>
                <a:ea typeface="Courier"/>
                <a:cs typeface="Courier"/>
                <a:sym typeface="Courier"/>
              </a:rPr>
              <a:t>,</a:t>
            </a:r>
            <a:r>
              <a:rPr lang="en" sz="1100">
                <a:solidFill>
                  <a:srgbClr val="005CC5"/>
                </a:solidFill>
                <a:latin typeface="Courier"/>
                <a:ea typeface="Courier"/>
                <a:cs typeface="Courier"/>
                <a:sym typeface="Courier"/>
              </a:rPr>
              <a:t>2</a:t>
            </a:r>
            <a:r>
              <a:rPr lang="en" sz="1100">
                <a:solidFill>
                  <a:srgbClr val="24292E"/>
                </a:solidFill>
                <a:latin typeface="Courier"/>
                <a:ea typeface="Courier"/>
                <a:cs typeface="Courier"/>
                <a:sym typeface="Courier"/>
              </a:rPr>
              <a:t>,</a:t>
            </a:r>
            <a:r>
              <a:rPr lang="en" sz="1100">
                <a:solidFill>
                  <a:srgbClr val="005CC5"/>
                </a:solidFill>
                <a:latin typeface="Courier"/>
                <a:ea typeface="Courier"/>
                <a:cs typeface="Courier"/>
                <a:sym typeface="Courier"/>
              </a:rPr>
              <a:t>3</a:t>
            </a:r>
            <a:r>
              <a:rPr lang="en" sz="1100">
                <a:solidFill>
                  <a:srgbClr val="24292E"/>
                </a:solidFill>
                <a:latin typeface="Courier"/>
                <a:ea typeface="Courier"/>
                <a:cs typeface="Courier"/>
                <a:sym typeface="Courier"/>
              </a:rPr>
              <a:t>,</a:t>
            </a:r>
            <a:r>
              <a:rPr lang="en" sz="1100">
                <a:solidFill>
                  <a:srgbClr val="005CC5"/>
                </a:solidFill>
                <a:latin typeface="Courier"/>
                <a:ea typeface="Courier"/>
                <a:cs typeface="Courier"/>
                <a:sym typeface="Courier"/>
              </a:rPr>
              <a:t>4</a:t>
            </a:r>
            <a:r>
              <a:rPr lang="en" sz="1100">
                <a:solidFill>
                  <a:srgbClr val="24292E"/>
                </a:solidFill>
                <a:latin typeface="Courier"/>
                <a:ea typeface="Courier"/>
                <a:cs typeface="Courier"/>
                <a:sym typeface="Courier"/>
              </a:rPr>
              <a:t>,</a:t>
            </a:r>
            <a:r>
              <a:rPr lang="en" sz="1100">
                <a:solidFill>
                  <a:srgbClr val="005CC5"/>
                </a:solidFill>
                <a:latin typeface="Courier"/>
                <a:ea typeface="Courier"/>
                <a:cs typeface="Courier"/>
                <a:sym typeface="Courier"/>
              </a:rPr>
              <a:t>5</a:t>
            </a:r>
            <a:r>
              <a:rPr lang="en" sz="1100">
                <a:solidFill>
                  <a:srgbClr val="24292E"/>
                </a:solidFill>
                <a:latin typeface="Courier"/>
                <a:ea typeface="Courier"/>
                <a:cs typeface="Courier"/>
                <a:sym typeface="Courier"/>
              </a:rPr>
              <a:t>,</a:t>
            </a:r>
            <a:r>
              <a:rPr lang="en" sz="1100">
                <a:solidFill>
                  <a:srgbClr val="005CC5"/>
                </a:solidFill>
                <a:latin typeface="Courier"/>
                <a:ea typeface="Courier"/>
                <a:cs typeface="Courier"/>
                <a:sym typeface="Courier"/>
              </a:rPr>
              <a:t>6</a:t>
            </a:r>
            <a:r>
              <a:rPr lang="en" sz="1100">
                <a:solidFill>
                  <a:srgbClr val="24292E"/>
                </a:solidFill>
                <a:latin typeface="Courier"/>
                <a:ea typeface="Courier"/>
                <a:cs typeface="Courier"/>
                <a:sym typeface="Courier"/>
              </a:rPr>
              <a:t>,</a:t>
            </a:r>
            <a:r>
              <a:rPr lang="en" sz="1100">
                <a:solidFill>
                  <a:srgbClr val="005CC5"/>
                </a:solidFill>
                <a:latin typeface="Courier"/>
                <a:ea typeface="Courier"/>
                <a:cs typeface="Courier"/>
                <a:sym typeface="Courier"/>
              </a:rPr>
              <a:t>7</a:t>
            </a:r>
            <a:r>
              <a:rPr lang="en" sz="1100">
                <a:solidFill>
                  <a:srgbClr val="24292E"/>
                </a:solidFill>
                <a:latin typeface="Courier"/>
                <a:ea typeface="Courier"/>
                <a:cs typeface="Courier"/>
                <a:sym typeface="Courier"/>
              </a:rPr>
              <a:t>,</a:t>
            </a:r>
            <a:r>
              <a:rPr lang="en" sz="1100">
                <a:solidFill>
                  <a:srgbClr val="005CC5"/>
                </a:solidFill>
                <a:latin typeface="Courier"/>
                <a:ea typeface="Courier"/>
                <a:cs typeface="Courier"/>
                <a:sym typeface="Courier"/>
              </a:rPr>
              <a:t>8</a:t>
            </a:r>
            <a:r>
              <a:rPr lang="en" sz="1100">
                <a:solidFill>
                  <a:srgbClr val="24292E"/>
                </a:solidFill>
                <a:latin typeface="Courier"/>
                <a:ea typeface="Courier"/>
                <a:cs typeface="Courier"/>
                <a:sym typeface="Courier"/>
              </a:rPr>
              <a:t>,</a:t>
            </a:r>
            <a:r>
              <a:rPr lang="en" sz="1100">
                <a:solidFill>
                  <a:srgbClr val="005CC5"/>
                </a:solidFill>
                <a:latin typeface="Courier"/>
                <a:ea typeface="Courier"/>
                <a:cs typeface="Courier"/>
                <a:sym typeface="Courier"/>
              </a:rPr>
              <a:t>9</a:t>
            </a:r>
            <a:r>
              <a:rPr lang="en" sz="1100">
                <a:solidFill>
                  <a:srgbClr val="24292E"/>
                </a:solidFill>
                <a:latin typeface="Courier"/>
                <a:ea typeface="Courier"/>
                <a:cs typeface="Courier"/>
                <a:sym typeface="Courier"/>
              </a:rPr>
              <a:t>,</a:t>
            </a:r>
            <a:r>
              <a:rPr lang="en" sz="1100">
                <a:solidFill>
                  <a:srgbClr val="005CC5"/>
                </a:solidFill>
                <a:latin typeface="Courier"/>
                <a:ea typeface="Courier"/>
                <a:cs typeface="Courier"/>
                <a:sym typeface="Courier"/>
              </a:rPr>
              <a:t>10</a:t>
            </a:r>
            <a:r>
              <a:rPr lang="en" sz="1100">
                <a:solidFill>
                  <a:srgbClr val="24292E"/>
                </a:solidFill>
                <a:latin typeface="Courier"/>
                <a:ea typeface="Courier"/>
                <a:cs typeface="Courier"/>
                <a:sym typeface="Courier"/>
              </a:rPr>
              <a:t>]</a:t>
            </a:r>
            <a:endParaRPr sz="11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100">
                <a:solidFill>
                  <a:srgbClr val="24292E"/>
                </a:solidFill>
                <a:latin typeface="Courier"/>
                <a:ea typeface="Courier"/>
                <a:cs typeface="Courier"/>
                <a:sym typeface="Courier"/>
              </a:rPr>
              <a:t>randElement </a:t>
            </a:r>
            <a:r>
              <a:rPr lang="en" sz="1100">
                <a:solidFill>
                  <a:srgbClr val="D73A49"/>
                </a:solidFill>
                <a:latin typeface="Courier"/>
                <a:ea typeface="Courier"/>
                <a:cs typeface="Courier"/>
                <a:sym typeface="Courier"/>
              </a:rPr>
              <a:t>=</a:t>
            </a:r>
            <a:r>
              <a:rPr lang="en" sz="1100">
                <a:solidFill>
                  <a:srgbClr val="24292E"/>
                </a:solidFill>
                <a:latin typeface="Courier"/>
                <a:ea typeface="Courier"/>
                <a:cs typeface="Courier"/>
                <a:sym typeface="Courier"/>
              </a:rPr>
              <a:t> secrets.choice(myList)</a:t>
            </a:r>
            <a:endParaRPr sz="11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100">
                <a:solidFill>
                  <a:srgbClr val="005CC5"/>
                </a:solidFill>
                <a:latin typeface="Courier"/>
                <a:ea typeface="Courier"/>
                <a:cs typeface="Courier"/>
                <a:sym typeface="Courier"/>
              </a:rPr>
              <a:t>print</a:t>
            </a:r>
            <a:r>
              <a:rPr lang="en" sz="1100">
                <a:solidFill>
                  <a:srgbClr val="24292E"/>
                </a:solidFill>
                <a:latin typeface="Courier"/>
                <a:ea typeface="Courier"/>
                <a:cs typeface="Courier"/>
                <a:sym typeface="Courier"/>
              </a:rPr>
              <a:t>(randElement)</a:t>
            </a:r>
            <a:endParaRPr sz="1100">
              <a:solidFill>
                <a:srgbClr val="24292E"/>
              </a:solidFill>
              <a:latin typeface="Courier"/>
              <a:ea typeface="Courier"/>
              <a:cs typeface="Courier"/>
              <a:sym typeface="Courier"/>
            </a:endParaRPr>
          </a:p>
          <a:p>
            <a:pPr indent="0" lvl="0" marL="0" rtl="0" algn="l">
              <a:spcBef>
                <a:spcPts val="0"/>
              </a:spcBef>
              <a:spcAft>
                <a:spcPts val="800"/>
              </a:spcAft>
              <a:buNone/>
            </a:pPr>
            <a:r>
              <a:t/>
            </a:r>
            <a:endParaRPr/>
          </a:p>
        </p:txBody>
      </p:sp>
      <p:sp>
        <p:nvSpPr>
          <p:cNvPr id="1183" name="Google Shape;1183;p71"/>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200"/>
              <a:t>The secrets module generate cryptographically strong pseudo-random values that would be suitable for managing data, including passwords, account authentication, and </a:t>
            </a:r>
            <a:r>
              <a:rPr lang="en" sz="1200"/>
              <a:t>security tokens. </a:t>
            </a:r>
            <a:r>
              <a:rPr lang="en" sz="1200"/>
              <a:t> </a:t>
            </a:r>
            <a:endParaRPr sz="1200"/>
          </a:p>
        </p:txBody>
      </p:sp>
      <p:sp>
        <p:nvSpPr>
          <p:cNvPr id="1184" name="Google Shape;1184;p71"/>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Secret Modules</a:t>
            </a:r>
            <a:endParaRPr/>
          </a:p>
        </p:txBody>
      </p:sp>
      <p:sp>
        <p:nvSpPr>
          <p:cNvPr id="1185" name="Google Shape;1185;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86" name="Google Shape;1186;p71"/>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7" name="Google Shape;1187;p71"/>
          <p:cNvSpPr/>
          <p:nvPr/>
        </p:nvSpPr>
        <p:spPr>
          <a:xfrm>
            <a:off x="422175" y="1420050"/>
            <a:ext cx="1285800" cy="3168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1" name="Shape 1191"/>
        <p:cNvGrpSpPr/>
        <p:nvPr/>
      </p:nvGrpSpPr>
      <p:grpSpPr>
        <a:xfrm>
          <a:off x="0" y="0"/>
          <a:ext cx="0" cy="0"/>
          <a:chOff x="0" y="0"/>
          <a:chExt cx="0" cy="0"/>
        </a:xfrm>
      </p:grpSpPr>
      <p:sp>
        <p:nvSpPr>
          <p:cNvPr id="1192" name="Google Shape;1192;p72"/>
          <p:cNvSpPr txBox="1"/>
          <p:nvPr>
            <p:ph idx="1" type="subTitle"/>
          </p:nvPr>
        </p:nvSpPr>
        <p:spPr>
          <a:xfrm>
            <a:off x="0" y="675975"/>
            <a:ext cx="6674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Secrets modules generates pseudo-random values </a:t>
            </a:r>
            <a:endParaRPr/>
          </a:p>
        </p:txBody>
      </p:sp>
      <p:sp>
        <p:nvSpPr>
          <p:cNvPr id="1193" name="Google Shape;1193;p72"/>
          <p:cNvSpPr txBox="1"/>
          <p:nvPr>
            <p:ph idx="2" type="body"/>
          </p:nvPr>
        </p:nvSpPr>
        <p:spPr>
          <a:xfrm>
            <a:off x="0" y="1245800"/>
            <a:ext cx="6699600" cy="3897600"/>
          </a:xfrm>
          <a:prstGeom prst="rect">
            <a:avLst/>
          </a:prstGeom>
        </p:spPr>
        <p:txBody>
          <a:bodyPr anchorCtr="0" anchor="t" bIns="914400" lIns="457200" spcFirstLastPara="1" rIns="457200" wrap="square" tIns="0">
            <a:noAutofit/>
          </a:bodyPr>
          <a:lstStyle/>
          <a:p>
            <a:pPr indent="0" lvl="0" marL="0" rtl="0" algn="l">
              <a:lnSpc>
                <a:spcPct val="142857"/>
              </a:lnSpc>
              <a:spcBef>
                <a:spcPts val="0"/>
              </a:spcBef>
              <a:spcAft>
                <a:spcPts val="0"/>
              </a:spcAft>
              <a:buNone/>
            </a:pPr>
            <a:r>
              <a:rPr lang="en" sz="1100">
                <a:solidFill>
                  <a:srgbClr val="6A737D"/>
                </a:solidFill>
                <a:latin typeface="Courier"/>
                <a:ea typeface="Courier"/>
                <a:cs typeface="Courier"/>
                <a:sym typeface="Courier"/>
              </a:rPr>
              <a:t># Import the secrets module into our application</a:t>
            </a:r>
            <a:endParaRPr sz="11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1100">
                <a:solidFill>
                  <a:srgbClr val="D73A49"/>
                </a:solidFill>
                <a:latin typeface="Courier"/>
                <a:ea typeface="Courier"/>
                <a:cs typeface="Courier"/>
                <a:sym typeface="Courier"/>
              </a:rPr>
              <a:t>import</a:t>
            </a:r>
            <a:r>
              <a:rPr lang="en" sz="1100">
                <a:solidFill>
                  <a:srgbClr val="24292E"/>
                </a:solidFill>
                <a:latin typeface="Courier"/>
                <a:ea typeface="Courier"/>
                <a:cs typeface="Courier"/>
                <a:sym typeface="Courier"/>
              </a:rPr>
              <a:t> secrets</a:t>
            </a:r>
            <a:endParaRPr sz="11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br>
              <a:rPr lang="en" sz="1100">
                <a:solidFill>
                  <a:srgbClr val="24292E"/>
                </a:solidFill>
                <a:latin typeface="Courier"/>
                <a:ea typeface="Courier"/>
                <a:cs typeface="Courier"/>
                <a:sym typeface="Courier"/>
              </a:rPr>
            </a:br>
            <a:endParaRPr sz="11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100">
                <a:solidFill>
                  <a:srgbClr val="6A737D"/>
                </a:solidFill>
                <a:latin typeface="Courier"/>
                <a:ea typeface="Courier"/>
                <a:cs typeface="Courier"/>
                <a:sym typeface="Courier"/>
              </a:rPr>
              <a:t># The `secrets.randbelow()` function takes in a single value and will return a random integer between it and the number 0.</a:t>
            </a:r>
            <a:endParaRPr sz="11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1100">
                <a:solidFill>
                  <a:srgbClr val="24292E"/>
                </a:solidFill>
                <a:latin typeface="Courier"/>
                <a:ea typeface="Courier"/>
                <a:cs typeface="Courier"/>
                <a:sym typeface="Courier"/>
              </a:rPr>
              <a:t>randInteger </a:t>
            </a:r>
            <a:r>
              <a:rPr lang="en" sz="1100">
                <a:solidFill>
                  <a:srgbClr val="D73A49"/>
                </a:solidFill>
                <a:latin typeface="Courier"/>
                <a:ea typeface="Courier"/>
                <a:cs typeface="Courier"/>
                <a:sym typeface="Courier"/>
              </a:rPr>
              <a:t>=</a:t>
            </a:r>
            <a:r>
              <a:rPr lang="en" sz="1100">
                <a:solidFill>
                  <a:srgbClr val="24292E"/>
                </a:solidFill>
                <a:latin typeface="Courier"/>
                <a:ea typeface="Courier"/>
                <a:cs typeface="Courier"/>
                <a:sym typeface="Courier"/>
              </a:rPr>
              <a:t> secrets.randbelow(</a:t>
            </a:r>
            <a:r>
              <a:rPr lang="en" sz="1100">
                <a:solidFill>
                  <a:srgbClr val="005CC5"/>
                </a:solidFill>
                <a:latin typeface="Courier"/>
                <a:ea typeface="Courier"/>
                <a:cs typeface="Courier"/>
                <a:sym typeface="Courier"/>
              </a:rPr>
              <a:t>100</a:t>
            </a:r>
            <a:r>
              <a:rPr lang="en" sz="1100">
                <a:solidFill>
                  <a:srgbClr val="24292E"/>
                </a:solidFill>
                <a:latin typeface="Courier"/>
                <a:ea typeface="Courier"/>
                <a:cs typeface="Courier"/>
                <a:sym typeface="Courier"/>
              </a:rPr>
              <a:t>)</a:t>
            </a:r>
            <a:endParaRPr sz="11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100">
                <a:solidFill>
                  <a:srgbClr val="005CC5"/>
                </a:solidFill>
                <a:latin typeface="Courier"/>
                <a:ea typeface="Courier"/>
                <a:cs typeface="Courier"/>
                <a:sym typeface="Courier"/>
              </a:rPr>
              <a:t>print</a:t>
            </a:r>
            <a:r>
              <a:rPr lang="en" sz="1100">
                <a:solidFill>
                  <a:srgbClr val="24292E"/>
                </a:solidFill>
                <a:latin typeface="Courier"/>
                <a:ea typeface="Courier"/>
                <a:cs typeface="Courier"/>
                <a:sym typeface="Courier"/>
              </a:rPr>
              <a:t>(randInteger)</a:t>
            </a:r>
            <a:endParaRPr sz="11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br>
              <a:rPr lang="en" sz="1100">
                <a:solidFill>
                  <a:srgbClr val="24292E"/>
                </a:solidFill>
                <a:latin typeface="Courier"/>
                <a:ea typeface="Courier"/>
                <a:cs typeface="Courier"/>
                <a:sym typeface="Courier"/>
              </a:rPr>
            </a:br>
            <a:endParaRPr sz="11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100">
                <a:solidFill>
                  <a:srgbClr val="6A737D"/>
                </a:solidFill>
                <a:latin typeface="Courier"/>
                <a:ea typeface="Courier"/>
                <a:cs typeface="Courier"/>
                <a:sym typeface="Courier"/>
              </a:rPr>
              <a:t># The `secrets.choice()` function takes in a list and selects a random element from within it</a:t>
            </a:r>
            <a:endParaRPr sz="11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1100">
                <a:solidFill>
                  <a:srgbClr val="24292E"/>
                </a:solidFill>
                <a:latin typeface="Courier"/>
                <a:ea typeface="Courier"/>
                <a:cs typeface="Courier"/>
                <a:sym typeface="Courier"/>
              </a:rPr>
              <a:t>myList </a:t>
            </a:r>
            <a:r>
              <a:rPr lang="en" sz="1100">
                <a:solidFill>
                  <a:srgbClr val="D73A49"/>
                </a:solidFill>
                <a:latin typeface="Courier"/>
                <a:ea typeface="Courier"/>
                <a:cs typeface="Courier"/>
                <a:sym typeface="Courier"/>
              </a:rPr>
              <a:t>=</a:t>
            </a:r>
            <a:r>
              <a:rPr lang="en" sz="1100">
                <a:solidFill>
                  <a:srgbClr val="24292E"/>
                </a:solidFill>
                <a:latin typeface="Courier"/>
                <a:ea typeface="Courier"/>
                <a:cs typeface="Courier"/>
                <a:sym typeface="Courier"/>
              </a:rPr>
              <a:t> [</a:t>
            </a:r>
            <a:r>
              <a:rPr lang="en" sz="1100">
                <a:solidFill>
                  <a:srgbClr val="005CC5"/>
                </a:solidFill>
                <a:latin typeface="Courier"/>
                <a:ea typeface="Courier"/>
                <a:cs typeface="Courier"/>
                <a:sym typeface="Courier"/>
              </a:rPr>
              <a:t>1</a:t>
            </a:r>
            <a:r>
              <a:rPr lang="en" sz="1100">
                <a:solidFill>
                  <a:srgbClr val="24292E"/>
                </a:solidFill>
                <a:latin typeface="Courier"/>
                <a:ea typeface="Courier"/>
                <a:cs typeface="Courier"/>
                <a:sym typeface="Courier"/>
              </a:rPr>
              <a:t>,</a:t>
            </a:r>
            <a:r>
              <a:rPr lang="en" sz="1100">
                <a:solidFill>
                  <a:srgbClr val="005CC5"/>
                </a:solidFill>
                <a:latin typeface="Courier"/>
                <a:ea typeface="Courier"/>
                <a:cs typeface="Courier"/>
                <a:sym typeface="Courier"/>
              </a:rPr>
              <a:t>2</a:t>
            </a:r>
            <a:r>
              <a:rPr lang="en" sz="1100">
                <a:solidFill>
                  <a:srgbClr val="24292E"/>
                </a:solidFill>
                <a:latin typeface="Courier"/>
                <a:ea typeface="Courier"/>
                <a:cs typeface="Courier"/>
                <a:sym typeface="Courier"/>
              </a:rPr>
              <a:t>,</a:t>
            </a:r>
            <a:r>
              <a:rPr lang="en" sz="1100">
                <a:solidFill>
                  <a:srgbClr val="005CC5"/>
                </a:solidFill>
                <a:latin typeface="Courier"/>
                <a:ea typeface="Courier"/>
                <a:cs typeface="Courier"/>
                <a:sym typeface="Courier"/>
              </a:rPr>
              <a:t>3</a:t>
            </a:r>
            <a:r>
              <a:rPr lang="en" sz="1100">
                <a:solidFill>
                  <a:srgbClr val="24292E"/>
                </a:solidFill>
                <a:latin typeface="Courier"/>
                <a:ea typeface="Courier"/>
                <a:cs typeface="Courier"/>
                <a:sym typeface="Courier"/>
              </a:rPr>
              <a:t>,</a:t>
            </a:r>
            <a:r>
              <a:rPr lang="en" sz="1100">
                <a:solidFill>
                  <a:srgbClr val="005CC5"/>
                </a:solidFill>
                <a:latin typeface="Courier"/>
                <a:ea typeface="Courier"/>
                <a:cs typeface="Courier"/>
                <a:sym typeface="Courier"/>
              </a:rPr>
              <a:t>4</a:t>
            </a:r>
            <a:r>
              <a:rPr lang="en" sz="1100">
                <a:solidFill>
                  <a:srgbClr val="24292E"/>
                </a:solidFill>
                <a:latin typeface="Courier"/>
                <a:ea typeface="Courier"/>
                <a:cs typeface="Courier"/>
                <a:sym typeface="Courier"/>
              </a:rPr>
              <a:t>,</a:t>
            </a:r>
            <a:r>
              <a:rPr lang="en" sz="1100">
                <a:solidFill>
                  <a:srgbClr val="005CC5"/>
                </a:solidFill>
                <a:latin typeface="Courier"/>
                <a:ea typeface="Courier"/>
                <a:cs typeface="Courier"/>
                <a:sym typeface="Courier"/>
              </a:rPr>
              <a:t>5</a:t>
            </a:r>
            <a:r>
              <a:rPr lang="en" sz="1100">
                <a:solidFill>
                  <a:srgbClr val="24292E"/>
                </a:solidFill>
                <a:latin typeface="Courier"/>
                <a:ea typeface="Courier"/>
                <a:cs typeface="Courier"/>
                <a:sym typeface="Courier"/>
              </a:rPr>
              <a:t>,</a:t>
            </a:r>
            <a:r>
              <a:rPr lang="en" sz="1100">
                <a:solidFill>
                  <a:srgbClr val="005CC5"/>
                </a:solidFill>
                <a:latin typeface="Courier"/>
                <a:ea typeface="Courier"/>
                <a:cs typeface="Courier"/>
                <a:sym typeface="Courier"/>
              </a:rPr>
              <a:t>6</a:t>
            </a:r>
            <a:r>
              <a:rPr lang="en" sz="1100">
                <a:solidFill>
                  <a:srgbClr val="24292E"/>
                </a:solidFill>
                <a:latin typeface="Courier"/>
                <a:ea typeface="Courier"/>
                <a:cs typeface="Courier"/>
                <a:sym typeface="Courier"/>
              </a:rPr>
              <a:t>,</a:t>
            </a:r>
            <a:r>
              <a:rPr lang="en" sz="1100">
                <a:solidFill>
                  <a:srgbClr val="005CC5"/>
                </a:solidFill>
                <a:latin typeface="Courier"/>
                <a:ea typeface="Courier"/>
                <a:cs typeface="Courier"/>
                <a:sym typeface="Courier"/>
              </a:rPr>
              <a:t>7</a:t>
            </a:r>
            <a:r>
              <a:rPr lang="en" sz="1100">
                <a:solidFill>
                  <a:srgbClr val="24292E"/>
                </a:solidFill>
                <a:latin typeface="Courier"/>
                <a:ea typeface="Courier"/>
                <a:cs typeface="Courier"/>
                <a:sym typeface="Courier"/>
              </a:rPr>
              <a:t>,</a:t>
            </a:r>
            <a:r>
              <a:rPr lang="en" sz="1100">
                <a:solidFill>
                  <a:srgbClr val="005CC5"/>
                </a:solidFill>
                <a:latin typeface="Courier"/>
                <a:ea typeface="Courier"/>
                <a:cs typeface="Courier"/>
                <a:sym typeface="Courier"/>
              </a:rPr>
              <a:t>8</a:t>
            </a:r>
            <a:r>
              <a:rPr lang="en" sz="1100">
                <a:solidFill>
                  <a:srgbClr val="24292E"/>
                </a:solidFill>
                <a:latin typeface="Courier"/>
                <a:ea typeface="Courier"/>
                <a:cs typeface="Courier"/>
                <a:sym typeface="Courier"/>
              </a:rPr>
              <a:t>,</a:t>
            </a:r>
            <a:r>
              <a:rPr lang="en" sz="1100">
                <a:solidFill>
                  <a:srgbClr val="005CC5"/>
                </a:solidFill>
                <a:latin typeface="Courier"/>
                <a:ea typeface="Courier"/>
                <a:cs typeface="Courier"/>
                <a:sym typeface="Courier"/>
              </a:rPr>
              <a:t>9</a:t>
            </a:r>
            <a:r>
              <a:rPr lang="en" sz="1100">
                <a:solidFill>
                  <a:srgbClr val="24292E"/>
                </a:solidFill>
                <a:latin typeface="Courier"/>
                <a:ea typeface="Courier"/>
                <a:cs typeface="Courier"/>
                <a:sym typeface="Courier"/>
              </a:rPr>
              <a:t>,</a:t>
            </a:r>
            <a:r>
              <a:rPr lang="en" sz="1100">
                <a:solidFill>
                  <a:srgbClr val="005CC5"/>
                </a:solidFill>
                <a:latin typeface="Courier"/>
                <a:ea typeface="Courier"/>
                <a:cs typeface="Courier"/>
                <a:sym typeface="Courier"/>
              </a:rPr>
              <a:t>10</a:t>
            </a:r>
            <a:r>
              <a:rPr lang="en" sz="1100">
                <a:solidFill>
                  <a:srgbClr val="24292E"/>
                </a:solidFill>
                <a:latin typeface="Courier"/>
                <a:ea typeface="Courier"/>
                <a:cs typeface="Courier"/>
                <a:sym typeface="Courier"/>
              </a:rPr>
              <a:t>]</a:t>
            </a:r>
            <a:endParaRPr sz="11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100">
                <a:solidFill>
                  <a:srgbClr val="24292E"/>
                </a:solidFill>
                <a:latin typeface="Courier"/>
                <a:ea typeface="Courier"/>
                <a:cs typeface="Courier"/>
                <a:sym typeface="Courier"/>
              </a:rPr>
              <a:t>randElement </a:t>
            </a:r>
            <a:r>
              <a:rPr lang="en" sz="1100">
                <a:solidFill>
                  <a:srgbClr val="D73A49"/>
                </a:solidFill>
                <a:latin typeface="Courier"/>
                <a:ea typeface="Courier"/>
                <a:cs typeface="Courier"/>
                <a:sym typeface="Courier"/>
              </a:rPr>
              <a:t>=</a:t>
            </a:r>
            <a:r>
              <a:rPr lang="en" sz="1100">
                <a:solidFill>
                  <a:srgbClr val="24292E"/>
                </a:solidFill>
                <a:latin typeface="Courier"/>
                <a:ea typeface="Courier"/>
                <a:cs typeface="Courier"/>
                <a:sym typeface="Courier"/>
              </a:rPr>
              <a:t> secrets.choice(myList)</a:t>
            </a:r>
            <a:endParaRPr sz="1100">
              <a:solidFill>
                <a:srgbClr val="24292E"/>
              </a:solidFill>
              <a:latin typeface="Courier"/>
              <a:ea typeface="Courier"/>
              <a:cs typeface="Courier"/>
              <a:sym typeface="Courier"/>
            </a:endParaRPr>
          </a:p>
          <a:p>
            <a:pPr indent="0" lvl="0" marL="0" rtl="0" algn="l">
              <a:lnSpc>
                <a:spcPct val="142857"/>
              </a:lnSpc>
              <a:spcBef>
                <a:spcPts val="0"/>
              </a:spcBef>
              <a:spcAft>
                <a:spcPts val="0"/>
              </a:spcAft>
              <a:buNone/>
            </a:pPr>
            <a:r>
              <a:rPr lang="en" sz="1100">
                <a:solidFill>
                  <a:srgbClr val="005CC5"/>
                </a:solidFill>
                <a:latin typeface="Courier"/>
                <a:ea typeface="Courier"/>
                <a:cs typeface="Courier"/>
                <a:sym typeface="Courier"/>
              </a:rPr>
              <a:t>print</a:t>
            </a:r>
            <a:r>
              <a:rPr lang="en" sz="1100">
                <a:solidFill>
                  <a:srgbClr val="24292E"/>
                </a:solidFill>
                <a:latin typeface="Courier"/>
                <a:ea typeface="Courier"/>
                <a:cs typeface="Courier"/>
                <a:sym typeface="Courier"/>
              </a:rPr>
              <a:t>(randElement)</a:t>
            </a:r>
            <a:endParaRPr sz="1100">
              <a:solidFill>
                <a:srgbClr val="24292E"/>
              </a:solidFill>
              <a:latin typeface="Courier"/>
              <a:ea typeface="Courier"/>
              <a:cs typeface="Courier"/>
              <a:sym typeface="Courier"/>
            </a:endParaRPr>
          </a:p>
          <a:p>
            <a:pPr indent="0" lvl="0" marL="0" rtl="0" algn="l">
              <a:spcBef>
                <a:spcPts val="0"/>
              </a:spcBef>
              <a:spcAft>
                <a:spcPts val="800"/>
              </a:spcAft>
              <a:buNone/>
            </a:pPr>
            <a:r>
              <a:t/>
            </a:r>
            <a:endParaRPr/>
          </a:p>
        </p:txBody>
      </p:sp>
      <p:sp>
        <p:nvSpPr>
          <p:cNvPr id="1194" name="Google Shape;1194;p72"/>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Use </a:t>
            </a:r>
            <a:endParaRPr/>
          </a:p>
          <a:p>
            <a:pPr indent="0" lvl="0" marL="0" rtl="0" algn="l">
              <a:spcBef>
                <a:spcPts val="0"/>
              </a:spcBef>
              <a:spcAft>
                <a:spcPts val="0"/>
              </a:spcAft>
              <a:buNone/>
            </a:pPr>
            <a:r>
              <a:rPr lang="en">
                <a:solidFill>
                  <a:srgbClr val="F1C232"/>
                </a:solidFill>
                <a:highlight>
                  <a:srgbClr val="073763"/>
                </a:highlight>
                <a:latin typeface="Roboto Mono"/>
                <a:ea typeface="Roboto Mono"/>
                <a:cs typeface="Roboto Mono"/>
                <a:sym typeface="Roboto Mono"/>
              </a:rPr>
              <a:t>secret.randbelow()</a:t>
            </a:r>
            <a:endParaRPr>
              <a:solidFill>
                <a:srgbClr val="F1C232"/>
              </a:solidFill>
              <a:highlight>
                <a:srgbClr val="073763"/>
              </a:highlight>
              <a:latin typeface="Roboto Mono"/>
              <a:ea typeface="Roboto Mono"/>
              <a:cs typeface="Roboto Mono"/>
              <a:sym typeface="Roboto Mono"/>
            </a:endParaRPr>
          </a:p>
          <a:p>
            <a:pPr indent="0" lvl="0" marL="0" rtl="0" algn="l">
              <a:spcBef>
                <a:spcPts val="0"/>
              </a:spcBef>
              <a:spcAft>
                <a:spcPts val="0"/>
              </a:spcAft>
              <a:buNone/>
            </a:pPr>
            <a:r>
              <a:rPr lang="en"/>
              <a:t>to collect a random integer between zero and a given number, with that number as the parameter.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 the </a:t>
            </a:r>
            <a:r>
              <a:rPr lang="en">
                <a:solidFill>
                  <a:srgbClr val="6FA8DC"/>
                </a:solidFill>
                <a:highlight>
                  <a:srgbClr val="073763"/>
                </a:highlight>
                <a:latin typeface="Roboto Mono"/>
                <a:ea typeface="Roboto Mono"/>
                <a:cs typeface="Roboto Mono"/>
                <a:sym typeface="Roboto Mono"/>
              </a:rPr>
              <a:t>secrets.choice()</a:t>
            </a:r>
            <a:r>
              <a:rPr lang="en"/>
              <a:t> method to collect a random element from a list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no specific function that allows users to select a number in a given range, but we can use </a:t>
            </a:r>
            <a:r>
              <a:rPr lang="en">
                <a:latin typeface="Roboto Mono"/>
                <a:ea typeface="Roboto Mono"/>
                <a:cs typeface="Roboto Mono"/>
                <a:sym typeface="Roboto Mono"/>
              </a:rPr>
              <a:t>secrets.choice() </a:t>
            </a:r>
            <a:r>
              <a:rPr lang="en"/>
              <a:t>and pass a </a:t>
            </a:r>
            <a:r>
              <a:rPr lang="en">
                <a:latin typeface="Roboto Mono"/>
                <a:ea typeface="Roboto Mono"/>
                <a:cs typeface="Roboto Mono"/>
                <a:sym typeface="Roboto Mono"/>
              </a:rPr>
              <a:t>range() </a:t>
            </a:r>
            <a:r>
              <a:rPr lang="en"/>
              <a:t>into the method instead of a static list. </a:t>
            </a:r>
            <a:endParaRPr/>
          </a:p>
        </p:txBody>
      </p:sp>
      <p:sp>
        <p:nvSpPr>
          <p:cNvPr id="1195" name="Google Shape;1195;p72"/>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Secret Modules</a:t>
            </a:r>
            <a:endParaRPr/>
          </a:p>
        </p:txBody>
      </p:sp>
      <p:sp>
        <p:nvSpPr>
          <p:cNvPr id="1196" name="Google Shape;1196;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97" name="Google Shape;1197;p72"/>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8" name="Google Shape;1198;p72"/>
          <p:cNvSpPr/>
          <p:nvPr/>
        </p:nvSpPr>
        <p:spPr>
          <a:xfrm>
            <a:off x="412575" y="2629025"/>
            <a:ext cx="3099300" cy="5337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2"/>
          <p:cNvSpPr/>
          <p:nvPr/>
        </p:nvSpPr>
        <p:spPr>
          <a:xfrm>
            <a:off x="412575" y="4077850"/>
            <a:ext cx="3118500" cy="7581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3" name="Shape 1203"/>
        <p:cNvGrpSpPr/>
        <p:nvPr/>
      </p:nvGrpSpPr>
      <p:grpSpPr>
        <a:xfrm>
          <a:off x="0" y="0"/>
          <a:ext cx="0" cy="0"/>
          <a:chOff x="0" y="0"/>
          <a:chExt cx="0" cy="0"/>
        </a:xfrm>
      </p:grpSpPr>
      <p:sp>
        <p:nvSpPr>
          <p:cNvPr id="1204" name="Google Shape;1204;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05" name="Google Shape;1205;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6" name="Google Shape;1206;p73"/>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 20 minutes</a:t>
            </a:r>
            <a:endParaRPr/>
          </a:p>
        </p:txBody>
      </p:sp>
      <p:sp>
        <p:nvSpPr>
          <p:cNvPr id="1207" name="Google Shape;1207;p73"/>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a:t>
            </a:r>
            <a:r>
              <a:rPr lang="en" sz="3000">
                <a:latin typeface="Roboto Light"/>
                <a:ea typeface="Roboto Light"/>
                <a:cs typeface="Roboto Light"/>
                <a:sym typeface="Roboto Light"/>
              </a:rPr>
              <a:t> Random Password List</a:t>
            </a:r>
            <a:endParaRPr sz="3000">
              <a:latin typeface="Roboto Light"/>
              <a:ea typeface="Roboto Light"/>
              <a:cs typeface="Roboto Light"/>
              <a:sym typeface="Roboto Light"/>
            </a:endParaRPr>
          </a:p>
          <a:p>
            <a:pPr indent="0" lvl="0" marL="0" rtl="0" algn="l">
              <a:spcBef>
                <a:spcPts val="800"/>
              </a:spcBef>
              <a:spcAft>
                <a:spcPts val="0"/>
              </a:spcAft>
              <a:buNone/>
            </a:pPr>
            <a:r>
              <a:rPr lang="en" sz="1400">
                <a:solidFill>
                  <a:srgbClr val="24292E"/>
                </a:solidFill>
                <a:latin typeface="Roboto Light"/>
                <a:ea typeface="Roboto Light"/>
                <a:cs typeface="Roboto Light"/>
                <a:sym typeface="Roboto Light"/>
              </a:rPr>
              <a:t>In this activity, you will generate a list of 100 random passwords using the secrets module and push each individual element into an external file. </a:t>
            </a:r>
            <a:endParaRPr sz="1400">
              <a:solidFill>
                <a:srgbClr val="24292E"/>
              </a:solidFill>
              <a:latin typeface="Roboto Light"/>
              <a:ea typeface="Roboto Light"/>
              <a:cs typeface="Roboto Light"/>
              <a:sym typeface="Roboto Light"/>
            </a:endParaRPr>
          </a:p>
          <a:p>
            <a:pPr indent="0" lvl="0" marL="0" rtl="0" algn="l">
              <a:spcBef>
                <a:spcPts val="800"/>
              </a:spcBef>
              <a:spcAft>
                <a:spcPts val="800"/>
              </a:spcAft>
              <a:buNone/>
            </a:pPr>
            <a:r>
              <a:rPr b="1" lang="en" sz="1800"/>
              <a:t>Instructions sent via Slack.</a:t>
            </a:r>
            <a:endParaRPr b="1"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1" name="Shape 1211"/>
        <p:cNvGrpSpPr/>
        <p:nvPr/>
      </p:nvGrpSpPr>
      <p:grpSpPr>
        <a:xfrm>
          <a:off x="0" y="0"/>
          <a:ext cx="0" cy="0"/>
          <a:chOff x="0" y="0"/>
          <a:chExt cx="0" cy="0"/>
        </a:xfrm>
      </p:grpSpPr>
      <p:sp>
        <p:nvSpPr>
          <p:cNvPr id="1212" name="Google Shape;1212;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13" name="Google Shape;1213;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a:t>
            </a:r>
            <a:r>
              <a:rPr lang="en">
                <a:latin typeface="Roboto Light"/>
                <a:ea typeface="Roboto Light"/>
                <a:cs typeface="Roboto Light"/>
                <a:sym typeface="Roboto Light"/>
              </a:rPr>
              <a:t>Random Password List</a:t>
            </a:r>
            <a:endParaRPr>
              <a:latin typeface="Roboto Light"/>
              <a:ea typeface="Roboto Light"/>
              <a:cs typeface="Roboto Light"/>
              <a:sym typeface="Roboto Light"/>
            </a:endParaRPr>
          </a:p>
        </p:txBody>
      </p:sp>
      <p:sp>
        <p:nvSpPr>
          <p:cNvPr id="1214" name="Google Shape;1214;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a:t>
            </a:r>
            <a:endParaRPr/>
          </a:p>
        </p:txBody>
      </p:sp>
      <p:sp>
        <p:nvSpPr>
          <p:cNvPr id="1215" name="Google Shape;1215;p74"/>
          <p:cNvSpPr txBox="1"/>
          <p:nvPr>
            <p:ph idx="2" type="body"/>
          </p:nvPr>
        </p:nvSpPr>
        <p:spPr>
          <a:xfrm>
            <a:off x="175" y="1284250"/>
            <a:ext cx="9144000" cy="3199200"/>
          </a:xfrm>
          <a:prstGeom prst="rect">
            <a:avLst/>
          </a:prstGeom>
        </p:spPr>
        <p:txBody>
          <a:bodyPr anchorCtr="0" anchor="t" bIns="914400" lIns="457200" spcFirstLastPara="1" rIns="457200" wrap="square" tIns="0">
            <a:noAutofit/>
          </a:bodyPr>
          <a:lstStyle/>
          <a:p>
            <a:pPr indent="0" lvl="0" marL="0" rtl="0" algn="l">
              <a:lnSpc>
                <a:spcPct val="115000"/>
              </a:lnSpc>
              <a:spcBef>
                <a:spcPts val="1200"/>
              </a:spcBef>
              <a:spcAft>
                <a:spcPts val="0"/>
              </a:spcAft>
              <a:buNone/>
            </a:pPr>
            <a:r>
              <a:rPr lang="en">
                <a:solidFill>
                  <a:srgbClr val="24292E"/>
                </a:solidFill>
              </a:rPr>
              <a:t>Import both the </a:t>
            </a:r>
            <a:r>
              <a:rPr lang="en">
                <a:solidFill>
                  <a:srgbClr val="24292E"/>
                </a:solidFill>
                <a:latin typeface="Courier"/>
                <a:ea typeface="Courier"/>
                <a:cs typeface="Courier"/>
                <a:sym typeface="Courier"/>
              </a:rPr>
              <a:t>secrets</a:t>
            </a:r>
            <a:r>
              <a:rPr lang="en">
                <a:solidFill>
                  <a:srgbClr val="24292E"/>
                </a:solidFill>
              </a:rPr>
              <a:t> and </a:t>
            </a:r>
            <a:r>
              <a:rPr lang="en">
                <a:solidFill>
                  <a:srgbClr val="24292E"/>
                </a:solidFill>
                <a:latin typeface="Courier"/>
                <a:ea typeface="Courier"/>
                <a:cs typeface="Courier"/>
                <a:sym typeface="Courier"/>
              </a:rPr>
              <a:t>string</a:t>
            </a:r>
            <a:r>
              <a:rPr lang="en">
                <a:solidFill>
                  <a:srgbClr val="24292E"/>
                </a:solidFill>
              </a:rPr>
              <a:t> libraries into the application.</a:t>
            </a:r>
            <a:endParaRPr>
              <a:solidFill>
                <a:srgbClr val="24292E"/>
              </a:solidFill>
            </a:endParaRPr>
          </a:p>
          <a:p>
            <a:pPr indent="0" lvl="0" marL="0" rtl="0" algn="l">
              <a:lnSpc>
                <a:spcPct val="115000"/>
              </a:lnSpc>
              <a:spcBef>
                <a:spcPts val="1500"/>
              </a:spcBef>
              <a:spcAft>
                <a:spcPts val="0"/>
              </a:spcAft>
              <a:buNone/>
            </a:pPr>
            <a:r>
              <a:rPr lang="en">
                <a:solidFill>
                  <a:srgbClr val="24292E"/>
                </a:solidFill>
              </a:rPr>
              <a:t>Create a string that will hold all of the ASCII characters and digits inside of it.</a:t>
            </a:r>
            <a:endParaRPr>
              <a:solidFill>
                <a:srgbClr val="24292E"/>
              </a:solidFill>
            </a:endParaRPr>
          </a:p>
          <a:p>
            <a:pPr indent="0" lvl="0" marL="0" rtl="0" algn="l">
              <a:lnSpc>
                <a:spcPct val="115000"/>
              </a:lnSpc>
              <a:spcBef>
                <a:spcPts val="1500"/>
              </a:spcBef>
              <a:spcAft>
                <a:spcPts val="0"/>
              </a:spcAft>
              <a:buNone/>
            </a:pPr>
            <a:r>
              <a:rPr lang="en">
                <a:solidFill>
                  <a:srgbClr val="24292E"/>
                </a:solidFill>
              </a:rPr>
              <a:t>Create a connection to an external text file called </a:t>
            </a:r>
            <a:r>
              <a:rPr lang="en">
                <a:solidFill>
                  <a:srgbClr val="24292E"/>
                </a:solidFill>
                <a:latin typeface="Courier"/>
                <a:ea typeface="Courier"/>
                <a:cs typeface="Courier"/>
                <a:sym typeface="Courier"/>
              </a:rPr>
              <a:t>PasswordList.txt</a:t>
            </a:r>
            <a:r>
              <a:rPr lang="en">
                <a:solidFill>
                  <a:srgbClr val="24292E"/>
                </a:solidFill>
              </a:rPr>
              <a:t>.</a:t>
            </a:r>
            <a:endParaRPr>
              <a:solidFill>
                <a:srgbClr val="24292E"/>
              </a:solidFill>
            </a:endParaRPr>
          </a:p>
          <a:p>
            <a:pPr indent="0" lvl="0" marL="0" rtl="0" algn="l">
              <a:lnSpc>
                <a:spcPct val="115000"/>
              </a:lnSpc>
              <a:spcBef>
                <a:spcPts val="1500"/>
              </a:spcBef>
              <a:spcAft>
                <a:spcPts val="0"/>
              </a:spcAft>
              <a:buNone/>
            </a:pPr>
            <a:r>
              <a:rPr lang="en">
                <a:solidFill>
                  <a:srgbClr val="24292E"/>
                </a:solidFill>
              </a:rPr>
              <a:t>Create a loop that will run for 100 iterations and will push a new, 10 character password of random letters/numbers into the external file.</a:t>
            </a:r>
            <a:endParaRPr>
              <a:solidFill>
                <a:srgbClr val="24292E"/>
              </a:solidFill>
            </a:endParaRPr>
          </a:p>
          <a:p>
            <a:pPr indent="0" lvl="0" marL="0" rtl="0" algn="l">
              <a:lnSpc>
                <a:spcPct val="115000"/>
              </a:lnSpc>
              <a:spcBef>
                <a:spcPts val="1500"/>
              </a:spcBef>
              <a:spcAft>
                <a:spcPts val="0"/>
              </a:spcAft>
              <a:buNone/>
            </a:pPr>
            <a:r>
              <a:t/>
            </a:r>
            <a:endParaRPr sz="1200">
              <a:solidFill>
                <a:srgbClr val="24292E"/>
              </a:solidFill>
            </a:endParaRPr>
          </a:p>
          <a:p>
            <a:pPr indent="0" lvl="0" marL="0" rtl="0" algn="l">
              <a:spcBef>
                <a:spcPts val="1200"/>
              </a:spcBef>
              <a:spcAft>
                <a:spcPts val="800"/>
              </a:spcAft>
              <a:buNone/>
            </a:pPr>
            <a:r>
              <a:t/>
            </a:r>
            <a:endParaRPr/>
          </a:p>
        </p:txBody>
      </p:sp>
      <p:sp>
        <p:nvSpPr>
          <p:cNvPr id="1216" name="Google Shape;1216;p74"/>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 </a:t>
            </a:r>
            <a:endParaRPr/>
          </a:p>
        </p:txBody>
      </p:sp>
      <p:sp>
        <p:nvSpPr>
          <p:cNvPr id="1217" name="Google Shape;1217;p74"/>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sp>
        <p:nvSpPr>
          <p:cNvPr id="1222" name="Google Shape;1222;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23" name="Google Shape;1223;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4" name="Google Shape;1224;p75"/>
          <p:cNvSpPr txBox="1"/>
          <p:nvPr/>
        </p:nvSpPr>
        <p:spPr>
          <a:xfrm>
            <a:off x="2425825" y="3671375"/>
            <a:ext cx="4149600" cy="8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lang="en" sz="3000">
                <a:solidFill>
                  <a:srgbClr val="990000"/>
                </a:solidFill>
                <a:latin typeface="Roboto Light"/>
                <a:ea typeface="Roboto Light"/>
                <a:cs typeface="Roboto Light"/>
                <a:sym typeface="Roboto Light"/>
              </a:rPr>
              <a:t>Random Password List</a:t>
            </a:r>
            <a:endParaRPr>
              <a:solidFill>
                <a:srgbClr val="99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8" name="Shape 1228"/>
        <p:cNvGrpSpPr/>
        <p:nvPr/>
      </p:nvGrpSpPr>
      <p:grpSpPr>
        <a:xfrm>
          <a:off x="0" y="0"/>
          <a:ext cx="0" cy="0"/>
          <a:chOff x="0" y="0"/>
          <a:chExt cx="0" cy="0"/>
        </a:xfrm>
      </p:grpSpPr>
      <p:sp>
        <p:nvSpPr>
          <p:cNvPr id="1229" name="Google Shape;1229;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3" name="Shape 1233"/>
        <p:cNvGrpSpPr/>
        <p:nvPr/>
      </p:nvGrpSpPr>
      <p:grpSpPr>
        <a:xfrm>
          <a:off x="0" y="0"/>
          <a:ext cx="0" cy="0"/>
          <a:chOff x="0" y="0"/>
          <a:chExt cx="0" cy="0"/>
        </a:xfrm>
      </p:grpSpPr>
      <p:sp>
        <p:nvSpPr>
          <p:cNvPr id="1234" name="Google Shape;1234;p7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Introduction to the OS Module</a:t>
            </a:r>
            <a:endParaRPr>
              <a:latin typeface="Roboto Mono"/>
              <a:ea typeface="Roboto Mono"/>
              <a:cs typeface="Roboto Mono"/>
              <a:sym typeface="Roboto Mono"/>
            </a:endParaRPr>
          </a:p>
        </p:txBody>
      </p:sp>
      <p:sp>
        <p:nvSpPr>
          <p:cNvPr id="1235" name="Google Shape;1235;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36" name="Google Shape;1236;p7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37" name="Google Shape;1237;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1" name="Shape 1241"/>
        <p:cNvGrpSpPr/>
        <p:nvPr/>
      </p:nvGrpSpPr>
      <p:grpSpPr>
        <a:xfrm>
          <a:off x="0" y="0"/>
          <a:ext cx="0" cy="0"/>
          <a:chOff x="0" y="0"/>
          <a:chExt cx="0" cy="0"/>
        </a:xfrm>
      </p:grpSpPr>
      <p:sp>
        <p:nvSpPr>
          <p:cNvPr id="1242" name="Google Shape;1242;p78"/>
          <p:cNvSpPr txBox="1"/>
          <p:nvPr>
            <p:ph type="title"/>
          </p:nvPr>
        </p:nvSpPr>
        <p:spPr>
          <a:xfrm>
            <a:off x="2534900" y="1356300"/>
            <a:ext cx="50130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The OS module allows users to create scripts that are capable of looking into and working with the file or folder system of a computer regardless of its OS.</a:t>
            </a:r>
            <a:endParaRPr sz="2500"/>
          </a:p>
        </p:txBody>
      </p:sp>
      <p:sp>
        <p:nvSpPr>
          <p:cNvPr id="1243" name="Google Shape;1243;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44" name="Google Shape;1244;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8" name="Shape 1248"/>
        <p:cNvGrpSpPr/>
        <p:nvPr/>
      </p:nvGrpSpPr>
      <p:grpSpPr>
        <a:xfrm>
          <a:off x="0" y="0"/>
          <a:ext cx="0" cy="0"/>
          <a:chOff x="0" y="0"/>
          <a:chExt cx="0" cy="0"/>
        </a:xfrm>
      </p:grpSpPr>
      <p:sp>
        <p:nvSpPr>
          <p:cNvPr id="1249" name="Google Shape;1249;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OS Module</a:t>
            </a:r>
            <a:endParaRPr/>
          </a:p>
        </p:txBody>
      </p:sp>
      <p:sp>
        <p:nvSpPr>
          <p:cNvPr id="1250" name="Google Shape;1250;p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i="1" lang="en"/>
              <a:t>For example...</a:t>
            </a:r>
            <a:endParaRPr i="1"/>
          </a:p>
        </p:txBody>
      </p:sp>
      <p:sp>
        <p:nvSpPr>
          <p:cNvPr id="1251" name="Google Shape;1251;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52" name="Google Shape;1252;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3" name="Google Shape;1253;p79"/>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17500" lvl="0" marL="457200" rtl="0" algn="l">
              <a:lnSpc>
                <a:spcPct val="200000"/>
              </a:lnSpc>
              <a:spcBef>
                <a:spcPts val="0"/>
              </a:spcBef>
              <a:spcAft>
                <a:spcPts val="0"/>
              </a:spcAft>
              <a:buSzPts val="1400"/>
              <a:buChar char="●"/>
            </a:pPr>
            <a:r>
              <a:rPr lang="en"/>
              <a:t>Mac and Windows operating systems use different  slashes ( \ vs. / ) to join paths. </a:t>
            </a:r>
            <a:endParaRPr/>
          </a:p>
          <a:p>
            <a:pPr indent="-317500" lvl="0" marL="457200" rtl="0" algn="l">
              <a:lnSpc>
                <a:spcPct val="200000"/>
              </a:lnSpc>
              <a:spcBef>
                <a:spcPts val="0"/>
              </a:spcBef>
              <a:spcAft>
                <a:spcPts val="0"/>
              </a:spcAft>
              <a:buSzPts val="1400"/>
              <a:buChar char="●"/>
            </a:pPr>
            <a:r>
              <a:rPr lang="en"/>
              <a:t>This is an issue if you are creating code that is supposed to work across multiple systems.</a:t>
            </a:r>
            <a:endParaRPr/>
          </a:p>
          <a:p>
            <a:pPr indent="-317500" lvl="0" marL="457200" rtl="0" algn="l">
              <a:lnSpc>
                <a:spcPct val="200000"/>
              </a:lnSpc>
              <a:spcBef>
                <a:spcPts val="0"/>
              </a:spcBef>
              <a:spcAft>
                <a:spcPts val="0"/>
              </a:spcAft>
              <a:buSzPts val="1400"/>
              <a:buChar char="●"/>
            </a:pPr>
            <a:r>
              <a:rPr lang="en">
                <a:solidFill>
                  <a:srgbClr val="24292E"/>
                </a:solidFill>
                <a:highlight>
                  <a:srgbClr val="FFFFFF"/>
                </a:highlight>
              </a:rPr>
              <a:t>If a mistake is made or something unexpected occurs, the code breaks without question.</a:t>
            </a:r>
            <a:r>
              <a:rPr lang="en">
                <a:solidFill>
                  <a:srgbClr val="24292E"/>
                </a:solidFill>
                <a:highlight>
                  <a:srgbClr val="FFFFFF"/>
                </a:highlight>
                <a:latin typeface="Arial"/>
                <a:ea typeface="Arial"/>
                <a:cs typeface="Arial"/>
                <a:sym typeface="Arial"/>
              </a:rPr>
              <a:t> </a:t>
            </a:r>
            <a:r>
              <a:rPr lang="en"/>
              <a:t> </a:t>
            </a:r>
            <a:endParaRPr/>
          </a:p>
          <a:p>
            <a:pPr indent="0" lvl="0" marL="457200" rtl="0" algn="l">
              <a:lnSpc>
                <a:spcPct val="115000"/>
              </a:lnSpc>
              <a:spcBef>
                <a:spcPts val="800"/>
              </a:spcBef>
              <a:spcAft>
                <a:spcPts val="0"/>
              </a:spcAft>
              <a:buNone/>
            </a:pPr>
            <a:r>
              <a:t/>
            </a:r>
            <a:endParaRPr/>
          </a:p>
          <a:p>
            <a:pPr indent="0" lvl="0" marL="457200" rtl="0" algn="l">
              <a:lnSpc>
                <a:spcPct val="115000"/>
              </a:lnSpc>
              <a:spcBef>
                <a:spcPts val="800"/>
              </a:spcBef>
              <a:spcAft>
                <a:spcPts val="0"/>
              </a:spcAft>
              <a:buNone/>
            </a:pPr>
            <a:r>
              <a:t/>
            </a:r>
            <a:endParaRPr/>
          </a:p>
          <a:p>
            <a:pPr indent="0" lvl="0" marL="457200" rtl="0" algn="ctr">
              <a:lnSpc>
                <a:spcPct val="115000"/>
              </a:lnSpc>
              <a:spcBef>
                <a:spcPts val="800"/>
              </a:spcBef>
              <a:spcAft>
                <a:spcPts val="800"/>
              </a:spcAft>
              <a:buNone/>
            </a:pPr>
            <a:r>
              <a:rPr lang="en"/>
              <a:t>The OS Module can provide a solution to this problem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7" name="Shape 1257"/>
        <p:cNvGrpSpPr/>
        <p:nvPr/>
      </p:nvGrpSpPr>
      <p:grpSpPr>
        <a:xfrm>
          <a:off x="0" y="0"/>
          <a:ext cx="0" cy="0"/>
          <a:chOff x="0" y="0"/>
          <a:chExt cx="0" cy="0"/>
        </a:xfrm>
      </p:grpSpPr>
      <p:sp>
        <p:nvSpPr>
          <p:cNvPr id="1258" name="Google Shape;1258;p80"/>
          <p:cNvSpPr txBox="1"/>
          <p:nvPr>
            <p:ph idx="1" type="subTitle"/>
          </p:nvPr>
        </p:nvSpPr>
        <p:spPr>
          <a:xfrm>
            <a:off x="-101375" y="675975"/>
            <a:ext cx="73941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800"/>
              </a:spcAft>
              <a:buClr>
                <a:schemeClr val="dk1"/>
              </a:buClr>
              <a:buSzPts val="1100"/>
              <a:buFont typeface="Arial"/>
              <a:buNone/>
            </a:pPr>
            <a:r>
              <a:rPr lang="en" sz="1200">
                <a:solidFill>
                  <a:schemeClr val="dk1"/>
                </a:solidFill>
                <a:latin typeface="Roboto Mono"/>
                <a:ea typeface="Roboto Mono"/>
                <a:cs typeface="Roboto Mono"/>
                <a:sym typeface="Roboto Mono"/>
              </a:rPr>
              <a:t>An </a:t>
            </a:r>
            <a:r>
              <a:rPr lang="en" sz="1200">
                <a:solidFill>
                  <a:schemeClr val="dk1"/>
                </a:solidFill>
                <a:latin typeface="Roboto Mono"/>
                <a:ea typeface="Roboto Mono"/>
                <a:cs typeface="Roboto Mono"/>
                <a:sym typeface="Roboto Mono"/>
              </a:rPr>
              <a:t>os.path.join ()</a:t>
            </a:r>
            <a:r>
              <a:rPr lang="en" sz="1200">
                <a:solidFill>
                  <a:schemeClr val="dk1"/>
                </a:solidFill>
              </a:rPr>
              <a:t> function checks the computer’s OS and inserts the appropriate slash.</a:t>
            </a:r>
            <a:endParaRPr i="1" sz="1200"/>
          </a:p>
        </p:txBody>
      </p:sp>
      <p:sp>
        <p:nvSpPr>
          <p:cNvPr id="1259" name="Google Shape;1259;p80"/>
          <p:cNvSpPr txBox="1"/>
          <p:nvPr>
            <p:ph idx="2" type="body"/>
          </p:nvPr>
        </p:nvSpPr>
        <p:spPr>
          <a:xfrm>
            <a:off x="0" y="1245800"/>
            <a:ext cx="6699600" cy="3897600"/>
          </a:xfrm>
          <a:prstGeom prst="rect">
            <a:avLst/>
          </a:prstGeom>
        </p:spPr>
        <p:txBody>
          <a:bodyPr anchorCtr="0" anchor="t" bIns="914400" lIns="457200" spcFirstLastPara="1" rIns="457200" wrap="square" tIns="0">
            <a:noAutofit/>
          </a:bodyPr>
          <a:lstStyle/>
          <a:p>
            <a:pPr indent="0" lvl="0" marL="0" rtl="0" algn="l">
              <a:lnSpc>
                <a:spcPct val="142857"/>
              </a:lnSpc>
              <a:spcBef>
                <a:spcPts val="0"/>
              </a:spcBef>
              <a:spcAft>
                <a:spcPts val="0"/>
              </a:spcAft>
              <a:buClr>
                <a:srgbClr val="000000"/>
              </a:buClr>
              <a:buSzPts val="1100"/>
              <a:buFont typeface="Arial"/>
              <a:buNone/>
            </a:pPr>
            <a:r>
              <a:rPr lang="en" sz="1200">
                <a:solidFill>
                  <a:srgbClr val="6A737D"/>
                </a:solidFill>
                <a:latin typeface="Courier"/>
                <a:ea typeface="Courier"/>
                <a:cs typeface="Courier"/>
                <a:sym typeface="Courier"/>
              </a:rPr>
              <a:t># import the os library to use later</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200">
                <a:solidFill>
                  <a:srgbClr val="D73A49"/>
                </a:solidFill>
                <a:latin typeface="Courier"/>
                <a:ea typeface="Courier"/>
                <a:cs typeface="Courier"/>
                <a:sym typeface="Courier"/>
              </a:rPr>
              <a:t>import</a:t>
            </a:r>
            <a:r>
              <a:rPr lang="en" sz="1200">
                <a:solidFill>
                  <a:srgbClr val="24292E"/>
                </a:solidFill>
                <a:latin typeface="Courier"/>
                <a:ea typeface="Courier"/>
                <a:cs typeface="Courier"/>
                <a:sym typeface="Courier"/>
              </a:rPr>
              <a:t> os</a:t>
            </a:r>
            <a:endParaRPr sz="1200">
              <a:solidFill>
                <a:srgbClr val="24292E"/>
              </a:solidFill>
              <a:latin typeface="Courier"/>
              <a:ea typeface="Courier"/>
              <a:cs typeface="Courier"/>
              <a:sym typeface="Courier"/>
            </a:endParaRPr>
          </a:p>
          <a:p>
            <a:pPr indent="0" lvl="0" marL="0" rtl="0" algn="l">
              <a:spcBef>
                <a:spcPts val="0"/>
              </a:spcBef>
              <a:spcAft>
                <a:spcPts val="0"/>
              </a:spcAft>
              <a:buClr>
                <a:srgbClr val="000000"/>
              </a:buClr>
              <a:buSzPts val="1100"/>
              <a:buFont typeface="Arial"/>
              <a:buNone/>
            </a:pPr>
            <a:r>
              <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200">
                <a:solidFill>
                  <a:srgbClr val="6A737D"/>
                </a:solidFill>
                <a:latin typeface="Courier"/>
                <a:ea typeface="Courier"/>
                <a:cs typeface="Courier"/>
                <a:sym typeface="Courier"/>
              </a:rPr>
              <a:t># The os.path.join() function creates a file path which will work for the current file system (so this code will work for any filesystem)</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latin typeface="Courier"/>
                <a:ea typeface="Courier"/>
                <a:cs typeface="Courier"/>
                <a:sym typeface="Courier"/>
              </a:rPr>
              <a:t>real_path </a:t>
            </a:r>
            <a:r>
              <a:rPr lang="en" sz="1200">
                <a:solidFill>
                  <a:srgbClr val="D73A49"/>
                </a:solidFill>
                <a:latin typeface="Courier"/>
                <a:ea typeface="Courier"/>
                <a:cs typeface="Courier"/>
                <a:sym typeface="Courier"/>
              </a:rPr>
              <a:t>=</a:t>
            </a:r>
            <a:r>
              <a:rPr lang="en" sz="1200">
                <a:solidFill>
                  <a:srgbClr val="24292E"/>
                </a:solidFill>
                <a:latin typeface="Courier"/>
                <a:ea typeface="Courier"/>
                <a:cs typeface="Courier"/>
                <a:sym typeface="Courier"/>
              </a:rPr>
              <a:t> os.path.join(</a:t>
            </a:r>
            <a:r>
              <a:rPr lang="en" sz="1200">
                <a:solidFill>
                  <a:srgbClr val="032F62"/>
                </a:solidFill>
                <a:latin typeface="Courier"/>
                <a:ea typeface="Courier"/>
                <a:cs typeface="Courier"/>
                <a:sym typeface="Courier"/>
              </a:rPr>
              <a:t>"Resources"</a:t>
            </a:r>
            <a:r>
              <a:rPr lang="en" sz="1200">
                <a:solidFill>
                  <a:srgbClr val="24292E"/>
                </a:solidFill>
                <a:latin typeface="Courier"/>
                <a:ea typeface="Courier"/>
                <a:cs typeface="Courier"/>
                <a:sym typeface="Courier"/>
              </a:rPr>
              <a:t>, </a:t>
            </a:r>
            <a:r>
              <a:rPr lang="en" sz="1200">
                <a:solidFill>
                  <a:srgbClr val="032F62"/>
                </a:solidFill>
                <a:latin typeface="Courier"/>
                <a:ea typeface="Courier"/>
                <a:cs typeface="Courier"/>
                <a:sym typeface="Courier"/>
              </a:rPr>
              <a:t>"CoolText.txt"</a:t>
            </a:r>
            <a:r>
              <a:rPr lang="en" sz="1200">
                <a:solidFill>
                  <a:srgbClr val="24292E"/>
                </a:solidFill>
                <a:latin typeface="Courier"/>
                <a:ea typeface="Courier"/>
                <a:cs typeface="Courier"/>
                <a:sym typeface="Courier"/>
              </a:rPr>
              <a:t>)</a:t>
            </a:r>
            <a:endParaRPr sz="1200">
              <a:solidFill>
                <a:srgbClr val="24292E"/>
              </a:solidFill>
              <a:latin typeface="Courier"/>
              <a:ea typeface="Courier"/>
              <a:cs typeface="Courier"/>
              <a:sym typeface="Courier"/>
            </a:endParaRPr>
          </a:p>
          <a:p>
            <a:pPr indent="0" lvl="0" marL="0" rtl="0" algn="l">
              <a:spcBef>
                <a:spcPts val="0"/>
              </a:spcBef>
              <a:spcAft>
                <a:spcPts val="0"/>
              </a:spcAft>
              <a:buClr>
                <a:srgbClr val="000000"/>
              </a:buClr>
              <a:buSzPts val="1100"/>
              <a:buFont typeface="Arial"/>
              <a:buNone/>
            </a:pPr>
            <a:r>
              <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200">
                <a:solidFill>
                  <a:srgbClr val="6A737D"/>
                </a:solidFill>
                <a:latin typeface="Courier"/>
                <a:ea typeface="Courier"/>
                <a:cs typeface="Courier"/>
                <a:sym typeface="Courier"/>
              </a:rPr>
              <a:t># This path can then be used for open()</a:t>
            </a:r>
            <a:endParaRPr sz="1200">
              <a:solidFill>
                <a:srgbClr val="6A737D"/>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latin typeface="Courier"/>
                <a:ea typeface="Courier"/>
                <a:cs typeface="Courier"/>
                <a:sym typeface="Courier"/>
              </a:rPr>
              <a:t>cool_text </a:t>
            </a:r>
            <a:r>
              <a:rPr lang="en" sz="1200">
                <a:solidFill>
                  <a:srgbClr val="D73A49"/>
                </a:solidFill>
                <a:latin typeface="Courier"/>
                <a:ea typeface="Courier"/>
                <a:cs typeface="Courier"/>
                <a:sym typeface="Courier"/>
              </a:rPr>
              <a:t>=</a:t>
            </a:r>
            <a:r>
              <a:rPr lang="en" sz="1200">
                <a:solidFill>
                  <a:srgbClr val="24292E"/>
                </a:solidFill>
                <a:latin typeface="Courier"/>
                <a:ea typeface="Courier"/>
                <a:cs typeface="Courier"/>
                <a:sym typeface="Courier"/>
              </a:rPr>
              <a:t> </a:t>
            </a:r>
            <a:r>
              <a:rPr lang="en" sz="1200">
                <a:solidFill>
                  <a:srgbClr val="005CC5"/>
                </a:solidFill>
                <a:latin typeface="Courier"/>
                <a:ea typeface="Courier"/>
                <a:cs typeface="Courier"/>
                <a:sym typeface="Courier"/>
              </a:rPr>
              <a:t>open</a:t>
            </a:r>
            <a:r>
              <a:rPr lang="en" sz="1200">
                <a:solidFill>
                  <a:srgbClr val="24292E"/>
                </a:solidFill>
                <a:latin typeface="Courier"/>
                <a:ea typeface="Courier"/>
                <a:cs typeface="Courier"/>
                <a:sym typeface="Courier"/>
              </a:rPr>
              <a:t>(real_path)</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200">
                <a:solidFill>
                  <a:srgbClr val="005CC5"/>
                </a:solidFill>
                <a:latin typeface="Courier"/>
                <a:ea typeface="Courier"/>
                <a:cs typeface="Courier"/>
                <a:sym typeface="Courier"/>
              </a:rPr>
              <a:t>print</a:t>
            </a:r>
            <a:r>
              <a:rPr lang="en" sz="1200">
                <a:solidFill>
                  <a:srgbClr val="24292E"/>
                </a:solidFill>
                <a:latin typeface="Courier"/>
                <a:ea typeface="Courier"/>
                <a:cs typeface="Courier"/>
                <a:sym typeface="Courier"/>
              </a:rPr>
              <a:t>(cool_text.read())</a:t>
            </a:r>
            <a:endParaRPr sz="12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200">
                <a:solidFill>
                  <a:srgbClr val="005CC5"/>
                </a:solidFill>
                <a:latin typeface="Courier"/>
                <a:ea typeface="Courier"/>
                <a:cs typeface="Courier"/>
                <a:sym typeface="Courier"/>
              </a:rPr>
              <a:t>print</a:t>
            </a:r>
            <a:r>
              <a:rPr lang="en" sz="1200">
                <a:solidFill>
                  <a:srgbClr val="24292E"/>
                </a:solidFill>
                <a:latin typeface="Courier"/>
                <a:ea typeface="Courier"/>
                <a:cs typeface="Courier"/>
                <a:sym typeface="Courier"/>
              </a:rPr>
              <a:t>(</a:t>
            </a:r>
            <a:r>
              <a:rPr lang="en" sz="1200">
                <a:solidFill>
                  <a:srgbClr val="032F62"/>
                </a:solidFill>
                <a:latin typeface="Courier"/>
                <a:ea typeface="Courier"/>
                <a:cs typeface="Courier"/>
                <a:sym typeface="Courier"/>
              </a:rPr>
              <a:t>"--------------"</a:t>
            </a:r>
            <a:r>
              <a:rPr lang="en" sz="1200">
                <a:solidFill>
                  <a:srgbClr val="24292E"/>
                </a:solidFill>
                <a:latin typeface="Courier"/>
                <a:ea typeface="Courier"/>
                <a:cs typeface="Courier"/>
                <a:sym typeface="Courier"/>
              </a:rPr>
              <a:t>)</a:t>
            </a:r>
            <a:endParaRPr sz="1200">
              <a:solidFill>
                <a:srgbClr val="24292E"/>
              </a:solidFill>
              <a:latin typeface="Courier"/>
              <a:ea typeface="Courier"/>
              <a:cs typeface="Courier"/>
              <a:sym typeface="Courier"/>
            </a:endParaRPr>
          </a:p>
          <a:p>
            <a:pPr indent="0" lvl="0" marL="0" rtl="0" algn="l">
              <a:spcBef>
                <a:spcPts val="0"/>
              </a:spcBef>
              <a:spcAft>
                <a:spcPts val="800"/>
              </a:spcAft>
              <a:buNone/>
            </a:pPr>
            <a:r>
              <a:t/>
            </a:r>
            <a:endParaRPr/>
          </a:p>
        </p:txBody>
      </p:sp>
      <p:sp>
        <p:nvSpPr>
          <p:cNvPr id="1260" name="Google Shape;1260;p80"/>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900">
                <a:solidFill>
                  <a:schemeClr val="dk1"/>
                </a:solidFill>
              </a:rPr>
              <a:t>As a solution, </a:t>
            </a:r>
            <a:r>
              <a:rPr lang="en" sz="900">
                <a:solidFill>
                  <a:schemeClr val="dk1"/>
                </a:solidFill>
                <a:latin typeface="Roboto Mono"/>
                <a:ea typeface="Roboto Mono"/>
                <a:cs typeface="Roboto Mono"/>
                <a:sym typeface="Roboto Mono"/>
              </a:rPr>
              <a:t>os.path.join ()</a:t>
            </a:r>
            <a:r>
              <a:rPr lang="en" sz="900">
                <a:solidFill>
                  <a:schemeClr val="dk1"/>
                </a:solidFill>
              </a:rPr>
              <a:t> function checks the computer’s OS and inserts the for appropriate forward slash or backslash. </a:t>
            </a:r>
            <a:endParaRPr sz="900">
              <a:solidFill>
                <a:srgbClr val="24292E"/>
              </a:solidFill>
            </a:endParaRPr>
          </a:p>
          <a:p>
            <a:pPr indent="0" lvl="0" marL="0" rtl="0" algn="l">
              <a:spcBef>
                <a:spcPts val="800"/>
              </a:spcBef>
              <a:spcAft>
                <a:spcPts val="0"/>
              </a:spcAft>
              <a:buNone/>
            </a:pPr>
            <a:r>
              <a:t/>
            </a:r>
            <a:endParaRPr sz="900">
              <a:solidFill>
                <a:srgbClr val="24292E"/>
              </a:solidFill>
            </a:endParaRPr>
          </a:p>
          <a:p>
            <a:pPr indent="0" lvl="0" marL="0" rtl="0" algn="l">
              <a:lnSpc>
                <a:spcPct val="115000"/>
              </a:lnSpc>
              <a:spcBef>
                <a:spcPts val="0"/>
              </a:spcBef>
              <a:spcAft>
                <a:spcPts val="0"/>
              </a:spcAft>
              <a:buNone/>
            </a:pPr>
            <a:r>
              <a:rPr lang="en" sz="900">
                <a:solidFill>
                  <a:srgbClr val="24292E"/>
                </a:solidFill>
              </a:rPr>
              <a:t>In the </a:t>
            </a:r>
            <a:r>
              <a:rPr lang="en" sz="900">
                <a:solidFill>
                  <a:srgbClr val="24292E"/>
                </a:solidFill>
                <a:latin typeface="Roboto Mono"/>
                <a:ea typeface="Roboto Mono"/>
                <a:cs typeface="Roboto Mono"/>
                <a:sym typeface="Roboto Mono"/>
              </a:rPr>
              <a:t>os.path.join() </a:t>
            </a:r>
            <a:r>
              <a:rPr lang="en" sz="900">
                <a:solidFill>
                  <a:srgbClr val="24292E"/>
                </a:solidFill>
              </a:rPr>
              <a:t>function, the parameters that you pass in to the function will be the folder and file names that the function will then modify to create the file path.</a:t>
            </a:r>
            <a:endParaRPr sz="900">
              <a:solidFill>
                <a:srgbClr val="24292E"/>
              </a:solidFill>
            </a:endParaRPr>
          </a:p>
          <a:p>
            <a:pPr indent="0" lvl="0" marL="0" rtl="0" algn="l">
              <a:spcBef>
                <a:spcPts val="0"/>
              </a:spcBef>
              <a:spcAft>
                <a:spcPts val="0"/>
              </a:spcAft>
              <a:buNone/>
            </a:pPr>
            <a:r>
              <a:t/>
            </a:r>
            <a:endParaRPr sz="900">
              <a:solidFill>
                <a:srgbClr val="24292E"/>
              </a:solidFill>
            </a:endParaRPr>
          </a:p>
          <a:p>
            <a:pPr indent="0" lvl="0" marL="0" rtl="0" algn="l">
              <a:spcBef>
                <a:spcPts val="0"/>
              </a:spcBef>
              <a:spcAft>
                <a:spcPts val="0"/>
              </a:spcAft>
              <a:buNone/>
            </a:pPr>
            <a:r>
              <a:t/>
            </a:r>
            <a:endParaRPr sz="900">
              <a:solidFill>
                <a:srgbClr val="24292E"/>
              </a:solidFill>
            </a:endParaRPr>
          </a:p>
        </p:txBody>
      </p:sp>
      <p:sp>
        <p:nvSpPr>
          <p:cNvPr id="1261" name="Google Shape;1261;p80"/>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OS Module</a:t>
            </a:r>
            <a:endParaRPr/>
          </a:p>
        </p:txBody>
      </p:sp>
      <p:sp>
        <p:nvSpPr>
          <p:cNvPr id="1262" name="Google Shape;1262;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63" name="Google Shape;1263;p80"/>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4" name="Google Shape;1264;p80"/>
          <p:cNvSpPr/>
          <p:nvPr/>
        </p:nvSpPr>
        <p:spPr>
          <a:xfrm>
            <a:off x="439325" y="2957525"/>
            <a:ext cx="4913700" cy="277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3" name="Shape 1033"/>
        <p:cNvGrpSpPr/>
        <p:nvPr/>
      </p:nvGrpSpPr>
      <p:grpSpPr>
        <a:xfrm>
          <a:off x="0" y="0"/>
          <a:ext cx="0" cy="0"/>
          <a:chOff x="0" y="0"/>
          <a:chExt cx="0" cy="0"/>
        </a:xfrm>
      </p:grpSpPr>
      <p:sp>
        <p:nvSpPr>
          <p:cNvPr id="1034" name="Google Shape;1034;p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1035" name="Google Shape;1035;p5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you will be able to:</a:t>
            </a:r>
            <a:endParaRPr/>
          </a:p>
        </p:txBody>
      </p:sp>
      <p:sp>
        <p:nvSpPr>
          <p:cNvPr id="1036" name="Google Shape;1036;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37" name="Google Shape;1037;p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38" name="Google Shape;1038;p54"/>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42900" lvl="0" marL="457200" rtl="0" algn="l">
              <a:lnSpc>
                <a:spcPct val="150000"/>
              </a:lnSpc>
              <a:spcBef>
                <a:spcPts val="0"/>
              </a:spcBef>
              <a:spcAft>
                <a:spcPts val="0"/>
              </a:spcAft>
              <a:buClr>
                <a:srgbClr val="24292E"/>
              </a:buClr>
              <a:buSzPts val="1800"/>
              <a:buFont typeface="Arial"/>
              <a:buChar char="☐"/>
            </a:pPr>
            <a:r>
              <a:rPr lang="en" sz="1800">
                <a:solidFill>
                  <a:srgbClr val="24292E"/>
                </a:solidFill>
              </a:rPr>
              <a:t>Import the </a:t>
            </a:r>
            <a:r>
              <a:rPr lang="en" sz="1800">
                <a:solidFill>
                  <a:srgbClr val="24292E"/>
                </a:solidFill>
                <a:latin typeface="Courier"/>
                <a:ea typeface="Courier"/>
                <a:cs typeface="Courier"/>
                <a:sym typeface="Courier"/>
              </a:rPr>
              <a:t>string, random</a:t>
            </a:r>
            <a:r>
              <a:rPr lang="en" sz="1800">
                <a:solidFill>
                  <a:srgbClr val="24292E"/>
                </a:solidFill>
              </a:rPr>
              <a:t>, and </a:t>
            </a:r>
            <a:r>
              <a:rPr lang="en" sz="1800">
                <a:solidFill>
                  <a:srgbClr val="24292E"/>
                </a:solidFill>
                <a:latin typeface="Courier"/>
                <a:ea typeface="Courier"/>
                <a:cs typeface="Courier"/>
                <a:sym typeface="Courier"/>
              </a:rPr>
              <a:t>hashlib</a:t>
            </a:r>
            <a:r>
              <a:rPr lang="en" sz="1800">
                <a:solidFill>
                  <a:srgbClr val="24292E"/>
                </a:solidFill>
              </a:rPr>
              <a:t> modules to access the functions within them.</a:t>
            </a:r>
            <a:endParaRPr sz="1800">
              <a:solidFill>
                <a:srgbClr val="24292E"/>
              </a:solidFill>
            </a:endParaRPr>
          </a:p>
          <a:p>
            <a:pPr indent="-342900" lvl="0" marL="457200" rtl="0" algn="l">
              <a:lnSpc>
                <a:spcPct val="150000"/>
              </a:lnSpc>
              <a:spcBef>
                <a:spcPts val="0"/>
              </a:spcBef>
              <a:spcAft>
                <a:spcPts val="0"/>
              </a:spcAft>
              <a:buClr>
                <a:srgbClr val="24292E"/>
              </a:buClr>
              <a:buSzPts val="1800"/>
              <a:buFont typeface="Arial"/>
              <a:buChar char="☐"/>
            </a:pPr>
            <a:r>
              <a:rPr lang="en" sz="1800">
                <a:solidFill>
                  <a:srgbClr val="24292E"/>
                </a:solidFill>
              </a:rPr>
              <a:t>Use the </a:t>
            </a:r>
            <a:r>
              <a:rPr lang="en" sz="1800">
                <a:solidFill>
                  <a:srgbClr val="24292E"/>
                </a:solidFill>
                <a:latin typeface="Courier"/>
                <a:ea typeface="Courier"/>
                <a:cs typeface="Courier"/>
                <a:sym typeface="Courier"/>
              </a:rPr>
              <a:t>csv</a:t>
            </a:r>
            <a:r>
              <a:rPr lang="en" sz="1800">
                <a:solidFill>
                  <a:srgbClr val="24292E"/>
                </a:solidFill>
              </a:rPr>
              <a:t> module to read and write data to external CSV files.</a:t>
            </a:r>
            <a:endParaRPr sz="1800">
              <a:solidFill>
                <a:srgbClr val="24292E"/>
              </a:solidFill>
            </a:endParaRPr>
          </a:p>
          <a:p>
            <a:pPr indent="-342900" lvl="0" marL="457200" rtl="0" algn="l">
              <a:lnSpc>
                <a:spcPct val="150000"/>
              </a:lnSpc>
              <a:spcBef>
                <a:spcPts val="0"/>
              </a:spcBef>
              <a:spcAft>
                <a:spcPts val="0"/>
              </a:spcAft>
              <a:buClr>
                <a:srgbClr val="24292E"/>
              </a:buClr>
              <a:buSzPts val="1800"/>
              <a:buFont typeface="Arial"/>
              <a:buChar char="☐"/>
            </a:pPr>
            <a:r>
              <a:rPr lang="en" sz="1800">
                <a:solidFill>
                  <a:srgbClr val="24292E"/>
                </a:solidFill>
              </a:rPr>
              <a:t>Use the </a:t>
            </a:r>
            <a:r>
              <a:rPr lang="en" sz="1800">
                <a:solidFill>
                  <a:srgbClr val="24292E"/>
                </a:solidFill>
                <a:latin typeface="Courier"/>
                <a:ea typeface="Courier"/>
                <a:cs typeface="Courier"/>
                <a:sym typeface="Courier"/>
              </a:rPr>
              <a:t>secrets</a:t>
            </a:r>
            <a:r>
              <a:rPr lang="en" sz="1800">
                <a:solidFill>
                  <a:srgbClr val="24292E"/>
                </a:solidFill>
              </a:rPr>
              <a:t> module to generate random passwords.</a:t>
            </a:r>
            <a:endParaRPr sz="1800">
              <a:solidFill>
                <a:srgbClr val="24292E"/>
              </a:solidFill>
            </a:endParaRPr>
          </a:p>
          <a:p>
            <a:pPr indent="-342900" lvl="0" marL="457200" rtl="0" algn="l">
              <a:lnSpc>
                <a:spcPct val="150000"/>
              </a:lnSpc>
              <a:spcBef>
                <a:spcPts val="0"/>
              </a:spcBef>
              <a:spcAft>
                <a:spcPts val="0"/>
              </a:spcAft>
              <a:buClr>
                <a:srgbClr val="24292E"/>
              </a:buClr>
              <a:buSzPts val="1800"/>
              <a:buFont typeface="Arial"/>
              <a:buChar char="☐"/>
            </a:pPr>
            <a:r>
              <a:rPr lang="en" sz="1800">
                <a:solidFill>
                  <a:srgbClr val="24292E"/>
                </a:solidFill>
              </a:rPr>
              <a:t>Use the </a:t>
            </a:r>
            <a:r>
              <a:rPr lang="en" sz="1800">
                <a:solidFill>
                  <a:srgbClr val="24292E"/>
                </a:solidFill>
                <a:latin typeface="Courier"/>
                <a:ea typeface="Courier"/>
                <a:cs typeface="Courier"/>
                <a:sym typeface="Courier"/>
              </a:rPr>
              <a:t>os</a:t>
            </a:r>
            <a:r>
              <a:rPr lang="en" sz="1800">
                <a:solidFill>
                  <a:srgbClr val="24292E"/>
                </a:solidFill>
              </a:rPr>
              <a:t> module to create file paths and check for specific files.</a:t>
            </a:r>
            <a:endParaRPr sz="1800">
              <a:solidFill>
                <a:srgbClr val="24292E"/>
              </a:solidFill>
            </a:endParaRPr>
          </a:p>
          <a:p>
            <a:pPr indent="-342900" lvl="0" marL="457200" rtl="0" algn="l">
              <a:lnSpc>
                <a:spcPct val="150000"/>
              </a:lnSpc>
              <a:spcBef>
                <a:spcPts val="0"/>
              </a:spcBef>
              <a:spcAft>
                <a:spcPts val="0"/>
              </a:spcAft>
              <a:buClr>
                <a:srgbClr val="24292E"/>
              </a:buClr>
              <a:buSzPts val="1800"/>
              <a:buFont typeface="Arial"/>
              <a:buChar char="☐"/>
            </a:pPr>
            <a:r>
              <a:rPr lang="en" sz="1800">
                <a:solidFill>
                  <a:srgbClr val="24292E"/>
                </a:solidFill>
              </a:rPr>
              <a:t>Use the </a:t>
            </a:r>
            <a:r>
              <a:rPr lang="en" sz="1800">
                <a:solidFill>
                  <a:srgbClr val="24292E"/>
                </a:solidFill>
                <a:latin typeface="Courier"/>
                <a:ea typeface="Courier"/>
                <a:cs typeface="Courier"/>
                <a:sym typeface="Courier"/>
              </a:rPr>
              <a:t>os</a:t>
            </a:r>
            <a:r>
              <a:rPr lang="en" sz="1800">
                <a:solidFill>
                  <a:srgbClr val="24292E"/>
                </a:solidFill>
              </a:rPr>
              <a:t> module to navigate through a folder system and automate tasks.</a:t>
            </a:r>
            <a:endParaRPr sz="1800">
              <a:solidFill>
                <a:srgbClr val="24292E"/>
              </a:solidFill>
            </a:endParaRPr>
          </a:p>
          <a:p>
            <a:pPr indent="-342900" lvl="0" marL="457200" rtl="0" algn="l">
              <a:lnSpc>
                <a:spcPct val="150000"/>
              </a:lnSpc>
              <a:spcBef>
                <a:spcPts val="0"/>
              </a:spcBef>
              <a:spcAft>
                <a:spcPts val="0"/>
              </a:spcAft>
              <a:buClr>
                <a:srgbClr val="24292E"/>
              </a:buClr>
              <a:buSzPts val="1800"/>
              <a:buFont typeface="Arial"/>
              <a:buChar char="☐"/>
            </a:pPr>
            <a:r>
              <a:rPr lang="en" sz="1800">
                <a:solidFill>
                  <a:srgbClr val="24292E"/>
                </a:solidFill>
              </a:rPr>
              <a:t>Use the </a:t>
            </a:r>
            <a:r>
              <a:rPr lang="en" sz="1800">
                <a:solidFill>
                  <a:srgbClr val="24292E"/>
                </a:solidFill>
                <a:latin typeface="Courier"/>
                <a:ea typeface="Courier"/>
                <a:cs typeface="Courier"/>
                <a:sym typeface="Courier"/>
              </a:rPr>
              <a:t>os</a:t>
            </a:r>
            <a:r>
              <a:rPr lang="en" sz="1800">
                <a:solidFill>
                  <a:srgbClr val="24292E"/>
                </a:solidFill>
              </a:rPr>
              <a:t> module to perform a simple attack on an operating system.</a:t>
            </a:r>
            <a:endParaRPr sz="1800">
              <a:solidFill>
                <a:schemeClr val="dk1"/>
              </a:solidFill>
            </a:endParaRPr>
          </a:p>
          <a:p>
            <a:pPr indent="0" lvl="0" marL="457200" rtl="0" algn="l">
              <a:lnSpc>
                <a:spcPct val="150000"/>
              </a:lnSpc>
              <a:spcBef>
                <a:spcPts val="1200"/>
              </a:spcBef>
              <a:spcAft>
                <a:spcPts val="0"/>
              </a:spcAft>
              <a:buNone/>
            </a:pPr>
            <a:r>
              <a:t/>
            </a:r>
            <a:endParaRPr sz="21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8" name="Shape 1268"/>
        <p:cNvGrpSpPr/>
        <p:nvPr/>
      </p:nvGrpSpPr>
      <p:grpSpPr>
        <a:xfrm>
          <a:off x="0" y="0"/>
          <a:ext cx="0" cy="0"/>
          <a:chOff x="0" y="0"/>
          <a:chExt cx="0" cy="0"/>
        </a:xfrm>
      </p:grpSpPr>
      <p:sp>
        <p:nvSpPr>
          <p:cNvPr id="1269" name="Google Shape;1269;p81"/>
          <p:cNvSpPr txBox="1"/>
          <p:nvPr>
            <p:ph idx="1" type="subTitle"/>
          </p:nvPr>
        </p:nvSpPr>
        <p:spPr>
          <a:xfrm>
            <a:off x="25" y="628675"/>
            <a:ext cx="6674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200">
                <a:solidFill>
                  <a:srgbClr val="24292E"/>
                </a:solidFill>
                <a:highlight>
                  <a:srgbClr val="FFFFFF"/>
                </a:highlight>
                <a:latin typeface="Arial"/>
                <a:ea typeface="Arial"/>
                <a:cs typeface="Arial"/>
                <a:sym typeface="Arial"/>
              </a:rPr>
              <a:t>We can also use the OS modules to check whether a specified file exists or not.</a:t>
            </a:r>
            <a:endParaRPr/>
          </a:p>
        </p:txBody>
      </p:sp>
      <p:sp>
        <p:nvSpPr>
          <p:cNvPr id="1270" name="Google Shape;1270;p81"/>
          <p:cNvSpPr txBox="1"/>
          <p:nvPr>
            <p:ph idx="2" type="body"/>
          </p:nvPr>
        </p:nvSpPr>
        <p:spPr>
          <a:xfrm>
            <a:off x="-12425" y="1117875"/>
            <a:ext cx="6699600" cy="3897600"/>
          </a:xfrm>
          <a:prstGeom prst="rect">
            <a:avLst/>
          </a:prstGeom>
        </p:spPr>
        <p:txBody>
          <a:bodyPr anchorCtr="0" anchor="t" bIns="914400" lIns="457200" spcFirstLastPara="1" rIns="457200" wrap="square" tIns="0">
            <a:noAutofit/>
          </a:bodyPr>
          <a:lstStyle/>
          <a:p>
            <a:pPr indent="0" lvl="0" marL="0" rtl="0" algn="l">
              <a:lnSpc>
                <a:spcPct val="142857"/>
              </a:lnSpc>
              <a:spcBef>
                <a:spcPts val="0"/>
              </a:spcBef>
              <a:spcAft>
                <a:spcPts val="0"/>
              </a:spcAft>
              <a:buClr>
                <a:srgbClr val="000000"/>
              </a:buClr>
              <a:buSzPts val="1100"/>
              <a:buFont typeface="Arial"/>
              <a:buNone/>
            </a:pPr>
            <a:r>
              <a:rPr lang="en" sz="900">
                <a:solidFill>
                  <a:srgbClr val="6A737D"/>
                </a:solidFill>
                <a:latin typeface="Courier"/>
                <a:ea typeface="Courier"/>
                <a:cs typeface="Courier"/>
                <a:sym typeface="Courier"/>
              </a:rPr>
              <a:t># The os.path.isfile() function returns True if the file path provided points to an actual file, false otherwise</a:t>
            </a:r>
            <a:endParaRPr sz="900">
              <a:solidFill>
                <a:srgbClr val="6A737D"/>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latin typeface="Courier"/>
                <a:ea typeface="Courier"/>
                <a:cs typeface="Courier"/>
                <a:sym typeface="Courier"/>
              </a:rPr>
              <a:t>fake_path </a:t>
            </a:r>
            <a:r>
              <a:rPr lang="en" sz="900">
                <a:solidFill>
                  <a:srgbClr val="D73A49"/>
                </a:solidFill>
                <a:latin typeface="Courier"/>
                <a:ea typeface="Courier"/>
                <a:cs typeface="Courier"/>
                <a:sym typeface="Courier"/>
              </a:rPr>
              <a:t>=</a:t>
            </a:r>
            <a:r>
              <a:rPr lang="en" sz="900">
                <a:solidFill>
                  <a:srgbClr val="24292E"/>
                </a:solidFill>
                <a:latin typeface="Courier"/>
                <a:ea typeface="Courier"/>
                <a:cs typeface="Courier"/>
                <a:sym typeface="Courier"/>
              </a:rPr>
              <a:t> os.path.join(</a:t>
            </a:r>
            <a:r>
              <a:rPr lang="en" sz="900">
                <a:solidFill>
                  <a:srgbClr val="032F62"/>
                </a:solidFill>
                <a:latin typeface="Courier"/>
                <a:ea typeface="Courier"/>
                <a:cs typeface="Courier"/>
                <a:sym typeface="Courier"/>
              </a:rPr>
              <a:t>"Resources"</a:t>
            </a:r>
            <a:r>
              <a:rPr lang="en" sz="900">
                <a:solidFill>
                  <a:srgbClr val="24292E"/>
                </a:solidFill>
                <a:latin typeface="Courier"/>
                <a:ea typeface="Courier"/>
                <a:cs typeface="Courier"/>
                <a:sym typeface="Courier"/>
              </a:rPr>
              <a:t>, </a:t>
            </a:r>
            <a:r>
              <a:rPr lang="en" sz="900">
                <a:solidFill>
                  <a:srgbClr val="032F62"/>
                </a:solidFill>
                <a:latin typeface="Courier"/>
                <a:ea typeface="Courier"/>
                <a:cs typeface="Courier"/>
                <a:sym typeface="Courier"/>
              </a:rPr>
              <a:t>"NotAFile.txt"</a:t>
            </a:r>
            <a:r>
              <a:rPr lang="en" sz="900">
                <a:solidFill>
                  <a:srgbClr val="24292E"/>
                </a:solidFill>
                <a:latin typeface="Courier"/>
                <a:ea typeface="Courier"/>
                <a:cs typeface="Courier"/>
                <a:sym typeface="Courier"/>
              </a:rPr>
              <a:t>)</a:t>
            </a:r>
            <a:endParaRPr sz="9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005CC5"/>
                </a:solidFill>
                <a:latin typeface="Courier"/>
                <a:ea typeface="Courier"/>
                <a:cs typeface="Courier"/>
                <a:sym typeface="Courier"/>
              </a:rPr>
              <a:t>print</a:t>
            </a:r>
            <a:r>
              <a:rPr lang="en" sz="900">
                <a:solidFill>
                  <a:srgbClr val="24292E"/>
                </a:solidFill>
                <a:latin typeface="Courier"/>
                <a:ea typeface="Courier"/>
                <a:cs typeface="Courier"/>
                <a:sym typeface="Courier"/>
              </a:rPr>
              <a:t>(os.path.isfile(real_path))</a:t>
            </a:r>
            <a:endParaRPr sz="9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005CC5"/>
                </a:solidFill>
                <a:latin typeface="Courier"/>
                <a:ea typeface="Courier"/>
                <a:cs typeface="Courier"/>
                <a:sym typeface="Courier"/>
              </a:rPr>
              <a:t>print</a:t>
            </a:r>
            <a:r>
              <a:rPr lang="en" sz="900">
                <a:solidFill>
                  <a:srgbClr val="24292E"/>
                </a:solidFill>
                <a:latin typeface="Courier"/>
                <a:ea typeface="Courier"/>
                <a:cs typeface="Courier"/>
                <a:sym typeface="Courier"/>
              </a:rPr>
              <a:t>(os.path.isfile(fake_path))</a:t>
            </a:r>
            <a:endParaRPr sz="9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005CC5"/>
                </a:solidFill>
                <a:latin typeface="Courier"/>
                <a:ea typeface="Courier"/>
                <a:cs typeface="Courier"/>
                <a:sym typeface="Courier"/>
              </a:rPr>
              <a:t>print</a:t>
            </a:r>
            <a:r>
              <a:rPr lang="en" sz="900">
                <a:solidFill>
                  <a:srgbClr val="24292E"/>
                </a:solidFill>
                <a:latin typeface="Courier"/>
                <a:ea typeface="Courier"/>
                <a:cs typeface="Courier"/>
                <a:sym typeface="Courier"/>
              </a:rPr>
              <a:t>(</a:t>
            </a:r>
            <a:r>
              <a:rPr lang="en" sz="900">
                <a:solidFill>
                  <a:srgbClr val="032F62"/>
                </a:solidFill>
                <a:latin typeface="Courier"/>
                <a:ea typeface="Courier"/>
                <a:cs typeface="Courier"/>
                <a:sym typeface="Courier"/>
              </a:rPr>
              <a:t>"--------------"</a:t>
            </a:r>
            <a:r>
              <a:rPr lang="en" sz="900">
                <a:solidFill>
                  <a:srgbClr val="24292E"/>
                </a:solidFill>
                <a:latin typeface="Courier"/>
                <a:ea typeface="Courier"/>
                <a:cs typeface="Courier"/>
                <a:sym typeface="Courier"/>
              </a:rPr>
              <a:t>)</a:t>
            </a:r>
            <a:endParaRPr sz="900">
              <a:solidFill>
                <a:srgbClr val="24292E"/>
              </a:solidFill>
              <a:latin typeface="Courier"/>
              <a:ea typeface="Courier"/>
              <a:cs typeface="Courier"/>
              <a:sym typeface="Courier"/>
            </a:endParaRPr>
          </a:p>
          <a:p>
            <a:pPr indent="0" lvl="0" marL="0" rtl="0" algn="l">
              <a:spcBef>
                <a:spcPts val="0"/>
              </a:spcBef>
              <a:spcAft>
                <a:spcPts val="0"/>
              </a:spcAft>
              <a:buClr>
                <a:srgbClr val="000000"/>
              </a:buClr>
              <a:buSzPts val="1100"/>
              <a:buFont typeface="Arial"/>
              <a:buNone/>
            </a:pPr>
            <a:r>
              <a:t/>
            </a:r>
            <a:endParaRPr sz="9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t/>
            </a:r>
            <a:endParaRPr sz="9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6A737D"/>
                </a:solidFill>
                <a:latin typeface="Courier"/>
                <a:ea typeface="Courier"/>
                <a:cs typeface="Courier"/>
                <a:sym typeface="Courier"/>
              </a:rPr>
              <a:t># you can use isfile before you do a read to avoid errors if you're not sure the file will be there:</a:t>
            </a:r>
            <a:endParaRPr sz="900">
              <a:solidFill>
                <a:srgbClr val="6A737D"/>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latin typeface="Courier"/>
                <a:ea typeface="Courier"/>
                <a:cs typeface="Courier"/>
                <a:sym typeface="Courier"/>
              </a:rPr>
              <a:t>fileName </a:t>
            </a:r>
            <a:r>
              <a:rPr lang="en" sz="900">
                <a:solidFill>
                  <a:srgbClr val="D73A49"/>
                </a:solidFill>
                <a:latin typeface="Courier"/>
                <a:ea typeface="Courier"/>
                <a:cs typeface="Courier"/>
                <a:sym typeface="Courier"/>
              </a:rPr>
              <a:t>=</a:t>
            </a:r>
            <a:r>
              <a:rPr lang="en" sz="900">
                <a:solidFill>
                  <a:srgbClr val="24292E"/>
                </a:solidFill>
                <a:latin typeface="Courier"/>
                <a:ea typeface="Courier"/>
                <a:cs typeface="Courier"/>
                <a:sym typeface="Courier"/>
              </a:rPr>
              <a:t> </a:t>
            </a:r>
            <a:r>
              <a:rPr lang="en" sz="900">
                <a:solidFill>
                  <a:srgbClr val="005CC5"/>
                </a:solidFill>
                <a:latin typeface="Courier"/>
                <a:ea typeface="Courier"/>
                <a:cs typeface="Courier"/>
                <a:sym typeface="Courier"/>
              </a:rPr>
              <a:t>input</a:t>
            </a:r>
            <a:r>
              <a:rPr lang="en" sz="900">
                <a:solidFill>
                  <a:srgbClr val="24292E"/>
                </a:solidFill>
                <a:latin typeface="Courier"/>
                <a:ea typeface="Courier"/>
                <a:cs typeface="Courier"/>
                <a:sym typeface="Courier"/>
              </a:rPr>
              <a:t>(</a:t>
            </a:r>
            <a:r>
              <a:rPr lang="en" sz="900">
                <a:solidFill>
                  <a:srgbClr val="032F62"/>
                </a:solidFill>
                <a:latin typeface="Courier"/>
                <a:ea typeface="Courier"/>
                <a:cs typeface="Courier"/>
                <a:sym typeface="Courier"/>
              </a:rPr>
              <a:t>"Please enter the file you're looking for: "</a:t>
            </a:r>
            <a:r>
              <a:rPr lang="en" sz="900">
                <a:solidFill>
                  <a:srgbClr val="24292E"/>
                </a:solidFill>
                <a:latin typeface="Courier"/>
                <a:ea typeface="Courier"/>
                <a:cs typeface="Courier"/>
                <a:sym typeface="Courier"/>
              </a:rPr>
              <a:t>)</a:t>
            </a:r>
            <a:endParaRPr sz="900">
              <a:solidFill>
                <a:srgbClr val="24292E"/>
              </a:solidFill>
              <a:latin typeface="Courier"/>
              <a:ea typeface="Courier"/>
              <a:cs typeface="Courier"/>
              <a:sym typeface="Courier"/>
            </a:endParaRPr>
          </a:p>
          <a:p>
            <a:pPr indent="0" lvl="0" marL="0" rtl="0" algn="l">
              <a:spcBef>
                <a:spcPts val="0"/>
              </a:spcBef>
              <a:spcAft>
                <a:spcPts val="0"/>
              </a:spcAft>
              <a:buClr>
                <a:srgbClr val="000000"/>
              </a:buClr>
              <a:buSzPts val="1100"/>
              <a:buFont typeface="Arial"/>
              <a:buNone/>
            </a:pPr>
            <a:r>
              <a:t/>
            </a:r>
            <a:endParaRPr sz="9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t/>
            </a:r>
            <a:endParaRPr sz="9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latin typeface="Courier"/>
                <a:ea typeface="Courier"/>
                <a:cs typeface="Courier"/>
                <a:sym typeface="Courier"/>
              </a:rPr>
              <a:t>filePath </a:t>
            </a:r>
            <a:r>
              <a:rPr lang="en" sz="900">
                <a:solidFill>
                  <a:srgbClr val="D73A49"/>
                </a:solidFill>
                <a:latin typeface="Courier"/>
                <a:ea typeface="Courier"/>
                <a:cs typeface="Courier"/>
                <a:sym typeface="Courier"/>
              </a:rPr>
              <a:t>=</a:t>
            </a:r>
            <a:r>
              <a:rPr lang="en" sz="900">
                <a:solidFill>
                  <a:srgbClr val="24292E"/>
                </a:solidFill>
                <a:latin typeface="Courier"/>
                <a:ea typeface="Courier"/>
                <a:cs typeface="Courier"/>
                <a:sym typeface="Courier"/>
              </a:rPr>
              <a:t> os.path.join(</a:t>
            </a:r>
            <a:r>
              <a:rPr lang="en" sz="900">
                <a:solidFill>
                  <a:srgbClr val="032F62"/>
                </a:solidFill>
                <a:latin typeface="Courier"/>
                <a:ea typeface="Courier"/>
                <a:cs typeface="Courier"/>
                <a:sym typeface="Courier"/>
              </a:rPr>
              <a:t>"Resources"</a:t>
            </a:r>
            <a:r>
              <a:rPr lang="en" sz="900">
                <a:solidFill>
                  <a:srgbClr val="24292E"/>
                </a:solidFill>
                <a:latin typeface="Courier"/>
                <a:ea typeface="Courier"/>
                <a:cs typeface="Courier"/>
                <a:sym typeface="Courier"/>
              </a:rPr>
              <a:t>, fileName)</a:t>
            </a:r>
            <a:endParaRPr sz="900">
              <a:solidFill>
                <a:srgbClr val="24292E"/>
              </a:solidFill>
              <a:latin typeface="Courier"/>
              <a:ea typeface="Courier"/>
              <a:cs typeface="Courier"/>
              <a:sym typeface="Courier"/>
            </a:endParaRPr>
          </a:p>
          <a:p>
            <a:pPr indent="0" lvl="0" marL="0" rtl="0" algn="l">
              <a:spcBef>
                <a:spcPts val="0"/>
              </a:spcBef>
              <a:spcAft>
                <a:spcPts val="0"/>
              </a:spcAft>
              <a:buClr>
                <a:srgbClr val="000000"/>
              </a:buClr>
              <a:buSzPts val="1100"/>
              <a:buFont typeface="Arial"/>
              <a:buNone/>
            </a:pPr>
            <a:r>
              <a:t/>
            </a:r>
            <a:endParaRPr sz="9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D73A49"/>
                </a:solidFill>
                <a:latin typeface="Courier"/>
                <a:ea typeface="Courier"/>
                <a:cs typeface="Courier"/>
                <a:sym typeface="Courier"/>
              </a:rPr>
              <a:t>if</a:t>
            </a:r>
            <a:r>
              <a:rPr lang="en" sz="900">
                <a:solidFill>
                  <a:srgbClr val="24292E"/>
                </a:solidFill>
                <a:latin typeface="Courier"/>
                <a:ea typeface="Courier"/>
                <a:cs typeface="Courier"/>
                <a:sym typeface="Courier"/>
              </a:rPr>
              <a:t> os.path.isfile(filePath):</a:t>
            </a:r>
            <a:endParaRPr sz="9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latin typeface="Courier"/>
                <a:ea typeface="Courier"/>
                <a:cs typeface="Courier"/>
                <a:sym typeface="Courier"/>
              </a:rPr>
              <a:t>   </a:t>
            </a:r>
            <a:r>
              <a:rPr lang="en" sz="900">
                <a:solidFill>
                  <a:srgbClr val="005CC5"/>
                </a:solidFill>
                <a:latin typeface="Courier"/>
                <a:ea typeface="Courier"/>
                <a:cs typeface="Courier"/>
                <a:sym typeface="Courier"/>
              </a:rPr>
              <a:t>print</a:t>
            </a:r>
            <a:r>
              <a:rPr lang="en" sz="900">
                <a:solidFill>
                  <a:srgbClr val="24292E"/>
                </a:solidFill>
                <a:latin typeface="Courier"/>
                <a:ea typeface="Courier"/>
                <a:cs typeface="Courier"/>
                <a:sym typeface="Courier"/>
              </a:rPr>
              <a:t>(</a:t>
            </a:r>
            <a:r>
              <a:rPr lang="en" sz="900">
                <a:solidFill>
                  <a:srgbClr val="032F62"/>
                </a:solidFill>
                <a:latin typeface="Courier"/>
                <a:ea typeface="Courier"/>
                <a:cs typeface="Courier"/>
                <a:sym typeface="Courier"/>
              </a:rPr>
              <a:t>"Found it!"</a:t>
            </a:r>
            <a:r>
              <a:rPr lang="en" sz="900">
                <a:solidFill>
                  <a:srgbClr val="24292E"/>
                </a:solidFill>
                <a:latin typeface="Courier"/>
                <a:ea typeface="Courier"/>
                <a:cs typeface="Courier"/>
                <a:sym typeface="Courier"/>
              </a:rPr>
              <a:t>)</a:t>
            </a:r>
            <a:endParaRPr sz="9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latin typeface="Courier"/>
                <a:ea typeface="Courier"/>
                <a:cs typeface="Courier"/>
                <a:sym typeface="Courier"/>
              </a:rPr>
              <a:t>   </a:t>
            </a:r>
            <a:r>
              <a:rPr lang="en" sz="900">
                <a:solidFill>
                  <a:srgbClr val="6A737D"/>
                </a:solidFill>
                <a:latin typeface="Courier"/>
                <a:ea typeface="Courier"/>
                <a:cs typeface="Courier"/>
                <a:sym typeface="Courier"/>
              </a:rPr>
              <a:t># read the file here</a:t>
            </a:r>
            <a:endParaRPr sz="900">
              <a:solidFill>
                <a:srgbClr val="6A737D"/>
              </a:solidFill>
              <a:latin typeface="Courier"/>
              <a:ea typeface="Courier"/>
              <a:cs typeface="Courier"/>
              <a:sym typeface="Courier"/>
            </a:endParaRPr>
          </a:p>
          <a:p>
            <a:pPr indent="0" lvl="0" marL="0" rtl="0" algn="l">
              <a:lnSpc>
                <a:spcPct val="142857"/>
              </a:lnSpc>
              <a:spcBef>
                <a:spcPts val="0"/>
              </a:spcBef>
              <a:spcAft>
                <a:spcPts val="0"/>
              </a:spcAft>
              <a:buNone/>
            </a:pPr>
            <a:r>
              <a:rPr lang="en" sz="900">
                <a:solidFill>
                  <a:srgbClr val="D73A49"/>
                </a:solidFill>
                <a:latin typeface="Courier"/>
                <a:ea typeface="Courier"/>
                <a:cs typeface="Courier"/>
                <a:sym typeface="Courier"/>
              </a:rPr>
              <a:t>else</a:t>
            </a:r>
            <a:r>
              <a:rPr lang="en" sz="900">
                <a:solidFill>
                  <a:srgbClr val="24292E"/>
                </a:solidFill>
                <a:latin typeface="Courier"/>
                <a:ea typeface="Courier"/>
                <a:cs typeface="Courier"/>
                <a:sym typeface="Courier"/>
              </a:rPr>
              <a:t>:</a:t>
            </a:r>
            <a:endParaRPr sz="9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chemeClr val="dk1"/>
              </a:buClr>
              <a:buSzPts val="1100"/>
              <a:buFont typeface="Arial"/>
              <a:buNone/>
            </a:pPr>
            <a:r>
              <a:rPr lang="en" sz="900">
                <a:solidFill>
                  <a:srgbClr val="005CC5"/>
                </a:solidFill>
                <a:latin typeface="Courier"/>
                <a:ea typeface="Courier"/>
                <a:cs typeface="Courier"/>
                <a:sym typeface="Courier"/>
              </a:rPr>
              <a:t>   </a:t>
            </a:r>
            <a:r>
              <a:rPr lang="en" sz="900">
                <a:solidFill>
                  <a:srgbClr val="005CC5"/>
                </a:solidFill>
                <a:latin typeface="Courier"/>
                <a:ea typeface="Courier"/>
                <a:cs typeface="Courier"/>
                <a:sym typeface="Courier"/>
              </a:rPr>
              <a:t>print</a:t>
            </a:r>
            <a:r>
              <a:rPr lang="en" sz="900">
                <a:solidFill>
                  <a:srgbClr val="24292E"/>
                </a:solidFill>
                <a:latin typeface="Courier"/>
                <a:ea typeface="Courier"/>
                <a:cs typeface="Courier"/>
                <a:sym typeface="Courier"/>
              </a:rPr>
              <a:t>(</a:t>
            </a:r>
            <a:r>
              <a:rPr lang="en" sz="900">
                <a:solidFill>
                  <a:srgbClr val="032F62"/>
                </a:solidFill>
                <a:latin typeface="Courier"/>
                <a:ea typeface="Courier"/>
                <a:cs typeface="Courier"/>
                <a:sym typeface="Courier"/>
              </a:rPr>
              <a:t>"The file doesn’t exist"</a:t>
            </a:r>
            <a:r>
              <a:rPr lang="en" sz="900">
                <a:solidFill>
                  <a:srgbClr val="24292E"/>
                </a:solidFill>
                <a:latin typeface="Courier"/>
                <a:ea typeface="Courier"/>
                <a:cs typeface="Courier"/>
                <a:sym typeface="Courier"/>
              </a:rPr>
              <a:t>)</a:t>
            </a:r>
            <a:endParaRPr sz="900">
              <a:solidFill>
                <a:srgbClr val="24292E"/>
              </a:solidFill>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t/>
            </a:r>
            <a:endParaRPr sz="900">
              <a:solidFill>
                <a:srgbClr val="24292E"/>
              </a:solidFill>
              <a:latin typeface="Courier"/>
              <a:ea typeface="Courier"/>
              <a:cs typeface="Courier"/>
              <a:sym typeface="Courier"/>
            </a:endParaRPr>
          </a:p>
          <a:p>
            <a:pPr indent="0" lvl="0" marL="0" rtl="0" algn="l">
              <a:spcBef>
                <a:spcPts val="0"/>
              </a:spcBef>
              <a:spcAft>
                <a:spcPts val="800"/>
              </a:spcAft>
              <a:buNone/>
            </a:pPr>
            <a:r>
              <a:t/>
            </a:r>
            <a:endParaRPr/>
          </a:p>
        </p:txBody>
      </p:sp>
      <p:sp>
        <p:nvSpPr>
          <p:cNvPr id="1271" name="Google Shape;1271;p81"/>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100">
                <a:solidFill>
                  <a:srgbClr val="24292E"/>
                </a:solidFill>
              </a:rPr>
              <a:t>If the file path exists, the value True will be returned. </a:t>
            </a:r>
            <a:endParaRPr sz="1100">
              <a:solidFill>
                <a:srgbClr val="24292E"/>
              </a:solidFill>
            </a:endParaRPr>
          </a:p>
          <a:p>
            <a:pPr indent="0" lvl="0" marL="0" rtl="0" algn="l">
              <a:spcBef>
                <a:spcPts val="0"/>
              </a:spcBef>
              <a:spcAft>
                <a:spcPts val="0"/>
              </a:spcAft>
              <a:buNone/>
            </a:pPr>
            <a:r>
              <a:t/>
            </a:r>
            <a:endParaRPr sz="1100">
              <a:solidFill>
                <a:srgbClr val="24292E"/>
              </a:solidFill>
            </a:endParaRPr>
          </a:p>
          <a:p>
            <a:pPr indent="0" lvl="0" marL="0" rtl="0" algn="l">
              <a:spcBef>
                <a:spcPts val="0"/>
              </a:spcBef>
              <a:spcAft>
                <a:spcPts val="0"/>
              </a:spcAft>
              <a:buNone/>
            </a:pPr>
            <a:r>
              <a:rPr lang="en" sz="1100">
                <a:solidFill>
                  <a:srgbClr val="24292E"/>
                </a:solidFill>
              </a:rPr>
              <a:t>And if the file does not exist, the value False will be returned.</a:t>
            </a:r>
            <a:endParaRPr sz="1100">
              <a:solidFill>
                <a:srgbClr val="24292E"/>
              </a:solidFill>
            </a:endParaRPr>
          </a:p>
          <a:p>
            <a:pPr indent="0" lvl="0" marL="0" rtl="0" algn="l">
              <a:spcBef>
                <a:spcPts val="0"/>
              </a:spcBef>
              <a:spcAft>
                <a:spcPts val="0"/>
              </a:spcAft>
              <a:buNone/>
            </a:pPr>
            <a:r>
              <a:t/>
            </a:r>
            <a:endParaRPr sz="1100">
              <a:solidFill>
                <a:srgbClr val="24292E"/>
              </a:solidFill>
            </a:endParaRPr>
          </a:p>
          <a:p>
            <a:pPr indent="0" lvl="0" marL="0" rtl="0" algn="l">
              <a:spcBef>
                <a:spcPts val="0"/>
              </a:spcBef>
              <a:spcAft>
                <a:spcPts val="0"/>
              </a:spcAft>
              <a:buNone/>
            </a:pPr>
            <a:r>
              <a:t/>
            </a:r>
            <a:endParaRPr sz="1200">
              <a:solidFill>
                <a:srgbClr val="24292E"/>
              </a:solidFill>
              <a:highlight>
                <a:srgbClr val="FFFFFF"/>
              </a:highlight>
              <a:latin typeface="Arial"/>
              <a:ea typeface="Arial"/>
              <a:cs typeface="Arial"/>
              <a:sym typeface="Arial"/>
            </a:endParaRPr>
          </a:p>
        </p:txBody>
      </p:sp>
      <p:sp>
        <p:nvSpPr>
          <p:cNvPr id="1272" name="Google Shape;1272;p81"/>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OS Module</a:t>
            </a:r>
            <a:endParaRPr/>
          </a:p>
        </p:txBody>
      </p:sp>
      <p:sp>
        <p:nvSpPr>
          <p:cNvPr id="1273" name="Google Shape;1273;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74" name="Google Shape;1274;p81"/>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5" name="Google Shape;1275;p81"/>
          <p:cNvSpPr/>
          <p:nvPr/>
        </p:nvSpPr>
        <p:spPr>
          <a:xfrm>
            <a:off x="398775" y="1477350"/>
            <a:ext cx="3764700" cy="8922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1"/>
          <p:cNvSpPr/>
          <p:nvPr/>
        </p:nvSpPr>
        <p:spPr>
          <a:xfrm>
            <a:off x="358225" y="3883450"/>
            <a:ext cx="3041400" cy="10332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0" name="Shape 1280"/>
        <p:cNvGrpSpPr/>
        <p:nvPr/>
      </p:nvGrpSpPr>
      <p:grpSpPr>
        <a:xfrm>
          <a:off x="0" y="0"/>
          <a:ext cx="0" cy="0"/>
          <a:chOff x="0" y="0"/>
          <a:chExt cx="0" cy="0"/>
        </a:xfrm>
      </p:grpSpPr>
      <p:sp>
        <p:nvSpPr>
          <p:cNvPr id="1281" name="Google Shape;1281;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82" name="Google Shape;1282;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3" name="Google Shape;1283;p8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 15 minutes</a:t>
            </a:r>
            <a:endParaRPr/>
          </a:p>
        </p:txBody>
      </p:sp>
      <p:sp>
        <p:nvSpPr>
          <p:cNvPr id="1284" name="Google Shape;1284;p8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a:t>
            </a:r>
            <a:r>
              <a:rPr lang="en" sz="3000">
                <a:latin typeface="Roboto Light"/>
                <a:ea typeface="Roboto Light"/>
                <a:cs typeface="Roboto Light"/>
                <a:sym typeface="Roboto Light"/>
              </a:rPr>
              <a:t> Terminal Library</a:t>
            </a:r>
            <a:endParaRPr sz="3000">
              <a:latin typeface="Roboto Light"/>
              <a:ea typeface="Roboto Light"/>
              <a:cs typeface="Roboto Light"/>
              <a:sym typeface="Roboto Light"/>
            </a:endParaRPr>
          </a:p>
          <a:p>
            <a:pPr indent="0" lvl="0" marL="0" rtl="0" algn="l">
              <a:spcBef>
                <a:spcPts val="800"/>
              </a:spcBef>
              <a:spcAft>
                <a:spcPts val="0"/>
              </a:spcAft>
              <a:buNone/>
            </a:pPr>
            <a:r>
              <a:rPr lang="en" sz="1400">
                <a:solidFill>
                  <a:srgbClr val="24292E"/>
                </a:solidFill>
                <a:latin typeface="Roboto Light"/>
                <a:ea typeface="Roboto Light"/>
                <a:cs typeface="Roboto Light"/>
                <a:sym typeface="Roboto Light"/>
              </a:rPr>
              <a:t>In this activity, you will be given a </a:t>
            </a:r>
            <a:r>
              <a:rPr b="1" lang="en" sz="1400">
                <a:solidFill>
                  <a:srgbClr val="24292E"/>
                </a:solidFill>
              </a:rPr>
              <a:t>Books</a:t>
            </a:r>
            <a:r>
              <a:rPr lang="en" sz="1400">
                <a:solidFill>
                  <a:srgbClr val="24292E"/>
                </a:solidFill>
                <a:latin typeface="Roboto Light"/>
                <a:ea typeface="Roboto Light"/>
                <a:cs typeface="Roboto Light"/>
                <a:sym typeface="Roboto Light"/>
              </a:rPr>
              <a:t> folder containing text files. You will need to create a program that prompts the user for a file name and then searches the </a:t>
            </a:r>
            <a:r>
              <a:rPr b="1" lang="en" sz="1400">
                <a:solidFill>
                  <a:srgbClr val="24292E"/>
                </a:solidFill>
              </a:rPr>
              <a:t>Books </a:t>
            </a:r>
            <a:r>
              <a:rPr lang="en" sz="1400">
                <a:solidFill>
                  <a:srgbClr val="24292E"/>
                </a:solidFill>
                <a:latin typeface="Roboto Light"/>
                <a:ea typeface="Roboto Light"/>
                <a:cs typeface="Roboto Light"/>
                <a:sym typeface="Roboto Light"/>
              </a:rPr>
              <a:t>folder for it. </a:t>
            </a:r>
            <a:endParaRPr sz="1400">
              <a:solidFill>
                <a:srgbClr val="24292E"/>
              </a:solidFill>
              <a:latin typeface="Roboto Light"/>
              <a:ea typeface="Roboto Light"/>
              <a:cs typeface="Roboto Light"/>
              <a:sym typeface="Roboto Light"/>
            </a:endParaRPr>
          </a:p>
          <a:p>
            <a:pPr indent="0" lvl="0" marL="0" rtl="0" algn="l">
              <a:spcBef>
                <a:spcPts val="800"/>
              </a:spcBef>
              <a:spcAft>
                <a:spcPts val="0"/>
              </a:spcAft>
              <a:buNone/>
            </a:pPr>
            <a:r>
              <a:t/>
            </a:r>
            <a:endParaRPr b="1" sz="1800"/>
          </a:p>
          <a:p>
            <a:pPr indent="0" lvl="0" marL="0" rtl="0" algn="l">
              <a:spcBef>
                <a:spcPts val="800"/>
              </a:spcBef>
              <a:spcAft>
                <a:spcPts val="800"/>
              </a:spcAft>
              <a:buNone/>
            </a:pPr>
            <a:r>
              <a:rPr b="1" lang="en" sz="1800"/>
              <a:t>Instructions sent via Slack.</a:t>
            </a:r>
            <a:endParaRPr b="1"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8" name="Shape 1288"/>
        <p:cNvGrpSpPr/>
        <p:nvPr/>
      </p:nvGrpSpPr>
      <p:grpSpPr>
        <a:xfrm>
          <a:off x="0" y="0"/>
          <a:ext cx="0" cy="0"/>
          <a:chOff x="0" y="0"/>
          <a:chExt cx="0" cy="0"/>
        </a:xfrm>
      </p:grpSpPr>
      <p:sp>
        <p:nvSpPr>
          <p:cNvPr id="1289" name="Google Shape;1289;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90" name="Google Shape;1290;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a:t>
            </a:r>
            <a:r>
              <a:rPr lang="en">
                <a:latin typeface="Roboto Light"/>
                <a:ea typeface="Roboto Light"/>
                <a:cs typeface="Roboto Light"/>
                <a:sym typeface="Roboto Light"/>
              </a:rPr>
              <a:t>Terminal Library</a:t>
            </a:r>
            <a:endParaRPr>
              <a:latin typeface="Roboto Light"/>
              <a:ea typeface="Roboto Light"/>
              <a:cs typeface="Roboto Light"/>
              <a:sym typeface="Roboto Light"/>
            </a:endParaRPr>
          </a:p>
        </p:txBody>
      </p:sp>
      <p:sp>
        <p:nvSpPr>
          <p:cNvPr id="1291" name="Google Shape;1291;p8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 </a:t>
            </a:r>
            <a:endParaRPr/>
          </a:p>
        </p:txBody>
      </p:sp>
      <p:sp>
        <p:nvSpPr>
          <p:cNvPr id="1292" name="Google Shape;1292;p83"/>
          <p:cNvSpPr txBox="1"/>
          <p:nvPr>
            <p:ph idx="2" type="body"/>
          </p:nvPr>
        </p:nvSpPr>
        <p:spPr>
          <a:xfrm>
            <a:off x="0" y="1241613"/>
            <a:ext cx="9144000" cy="3199200"/>
          </a:xfrm>
          <a:prstGeom prst="rect">
            <a:avLst/>
          </a:prstGeom>
        </p:spPr>
        <p:txBody>
          <a:bodyPr anchorCtr="0" anchor="t" bIns="914400" lIns="457200" spcFirstLastPara="1" rIns="457200" wrap="square" tIns="0">
            <a:noAutofit/>
          </a:bodyPr>
          <a:lstStyle/>
          <a:p>
            <a:pPr indent="0" lvl="0" marL="0" rtl="0" algn="l">
              <a:lnSpc>
                <a:spcPct val="115000"/>
              </a:lnSpc>
              <a:spcBef>
                <a:spcPts val="1200"/>
              </a:spcBef>
              <a:spcAft>
                <a:spcPts val="0"/>
              </a:spcAft>
              <a:buNone/>
            </a:pPr>
            <a:r>
              <a:rPr lang="en">
                <a:solidFill>
                  <a:srgbClr val="24292E"/>
                </a:solidFill>
              </a:rPr>
              <a:t>Unzip the Books folder.</a:t>
            </a:r>
            <a:endParaRPr>
              <a:solidFill>
                <a:srgbClr val="24292E"/>
              </a:solidFill>
            </a:endParaRPr>
          </a:p>
          <a:p>
            <a:pPr indent="0" lvl="0" marL="0" rtl="0" algn="l">
              <a:lnSpc>
                <a:spcPct val="115000"/>
              </a:lnSpc>
              <a:spcBef>
                <a:spcPts val="1500"/>
              </a:spcBef>
              <a:spcAft>
                <a:spcPts val="0"/>
              </a:spcAft>
              <a:buNone/>
            </a:pPr>
            <a:r>
              <a:rPr lang="en">
                <a:solidFill>
                  <a:srgbClr val="24292E"/>
                </a:solidFill>
              </a:rPr>
              <a:t>Create an application that will ask the user for the name of a text file and then checks to see if the file exists in the </a:t>
            </a:r>
            <a:r>
              <a:rPr b="1" lang="en">
                <a:solidFill>
                  <a:srgbClr val="24292E"/>
                </a:solidFill>
              </a:rPr>
              <a:t>Books</a:t>
            </a:r>
            <a:r>
              <a:rPr lang="en">
                <a:solidFill>
                  <a:srgbClr val="24292E"/>
                </a:solidFill>
              </a:rPr>
              <a:t> folder.</a:t>
            </a:r>
            <a:endParaRPr>
              <a:solidFill>
                <a:srgbClr val="24292E"/>
              </a:solidFill>
            </a:endParaRPr>
          </a:p>
          <a:p>
            <a:pPr indent="-317500" lvl="0" marL="457200" rtl="0" algn="l">
              <a:lnSpc>
                <a:spcPct val="115000"/>
              </a:lnSpc>
              <a:spcBef>
                <a:spcPts val="1500"/>
              </a:spcBef>
              <a:spcAft>
                <a:spcPts val="0"/>
              </a:spcAft>
              <a:buClr>
                <a:srgbClr val="24292E"/>
              </a:buClr>
              <a:buSzPts val="1400"/>
              <a:buFont typeface="Roboto"/>
              <a:buChar char="●"/>
            </a:pPr>
            <a:r>
              <a:rPr lang="en">
                <a:solidFill>
                  <a:srgbClr val="24292E"/>
                </a:solidFill>
              </a:rPr>
              <a:t>If the text file exists, then print the text inside of the file to the terminal.</a:t>
            </a:r>
            <a:endParaRPr>
              <a:solidFill>
                <a:srgbClr val="24292E"/>
              </a:solidFill>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rPr>
              <a:t>If the text file does not exist, then print "Sorry! That book is not in our records! Please try again!"</a:t>
            </a:r>
            <a:endParaRPr>
              <a:solidFill>
                <a:srgbClr val="24292E"/>
              </a:solidFill>
            </a:endParaRPr>
          </a:p>
          <a:p>
            <a:pPr indent="0" lvl="0" marL="0" rtl="0" algn="l">
              <a:lnSpc>
                <a:spcPct val="115000"/>
              </a:lnSpc>
              <a:spcBef>
                <a:spcPts val="1500"/>
              </a:spcBef>
              <a:spcAft>
                <a:spcPts val="0"/>
              </a:spcAft>
              <a:buNone/>
            </a:pPr>
            <a:r>
              <a:rPr b="1" lang="en">
                <a:solidFill>
                  <a:srgbClr val="24292E"/>
                </a:solidFill>
              </a:rPr>
              <a:t>Hint:</a:t>
            </a:r>
            <a:r>
              <a:rPr lang="en">
                <a:solidFill>
                  <a:srgbClr val="24292E"/>
                </a:solidFill>
              </a:rPr>
              <a:t> When the user enters the file name, keep in mind that they will not use a file extension (.txt). Therefore, when you’re creating your file path, remember that you’ll need to have the file extension added to that user input.</a:t>
            </a:r>
            <a:endParaRPr>
              <a:solidFill>
                <a:srgbClr val="24292E"/>
              </a:solidFill>
            </a:endParaRPr>
          </a:p>
          <a:p>
            <a:pPr indent="0" lvl="0" marL="0" rtl="0" algn="l">
              <a:spcBef>
                <a:spcPts val="1200"/>
              </a:spcBef>
              <a:spcAft>
                <a:spcPts val="800"/>
              </a:spcAft>
              <a:buNone/>
            </a:pPr>
            <a:r>
              <a:t/>
            </a:r>
            <a:endParaRPr/>
          </a:p>
        </p:txBody>
      </p:sp>
      <p:sp>
        <p:nvSpPr>
          <p:cNvPr id="1293" name="Google Shape;1293;p83"/>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t/>
            </a:r>
            <a:endParaRPr/>
          </a:p>
        </p:txBody>
      </p:sp>
      <p:sp>
        <p:nvSpPr>
          <p:cNvPr id="1294" name="Google Shape;1294;p83"/>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8" name="Shape 1298"/>
        <p:cNvGrpSpPr/>
        <p:nvPr/>
      </p:nvGrpSpPr>
      <p:grpSpPr>
        <a:xfrm>
          <a:off x="0" y="0"/>
          <a:ext cx="0" cy="0"/>
          <a:chOff x="0" y="0"/>
          <a:chExt cx="0" cy="0"/>
        </a:xfrm>
      </p:grpSpPr>
      <p:sp>
        <p:nvSpPr>
          <p:cNvPr id="1299" name="Google Shape;1299;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00" name="Google Shape;1300;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01" name="Google Shape;1301;p84"/>
          <p:cNvSpPr txBox="1"/>
          <p:nvPr/>
        </p:nvSpPr>
        <p:spPr>
          <a:xfrm>
            <a:off x="2954775" y="3629625"/>
            <a:ext cx="3383400" cy="9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4"/>
          <p:cNvSpPr txBox="1"/>
          <p:nvPr/>
        </p:nvSpPr>
        <p:spPr>
          <a:xfrm>
            <a:off x="2653825" y="3671375"/>
            <a:ext cx="3729900" cy="8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lang="en" sz="3000">
                <a:solidFill>
                  <a:srgbClr val="990000"/>
                </a:solidFill>
                <a:latin typeface="Roboto Light"/>
                <a:ea typeface="Roboto Light"/>
                <a:cs typeface="Roboto Light"/>
                <a:sym typeface="Roboto Light"/>
              </a:rPr>
              <a:t>Terminal Library </a:t>
            </a:r>
            <a:endParaRPr>
              <a:solidFill>
                <a:srgbClr val="99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6" name="Shape 1306"/>
        <p:cNvGrpSpPr/>
        <p:nvPr/>
      </p:nvGrpSpPr>
      <p:grpSpPr>
        <a:xfrm>
          <a:off x="0" y="0"/>
          <a:ext cx="0" cy="0"/>
          <a:chOff x="0" y="0"/>
          <a:chExt cx="0" cy="0"/>
        </a:xfrm>
      </p:grpSpPr>
      <p:sp>
        <p:nvSpPr>
          <p:cNvPr id="1307" name="Google Shape;1307;p8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Walking Through Folders and Files</a:t>
            </a:r>
            <a:endParaRPr/>
          </a:p>
        </p:txBody>
      </p:sp>
      <p:sp>
        <p:nvSpPr>
          <p:cNvPr id="1308" name="Google Shape;1308;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09" name="Google Shape;1309;p85"/>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10" name="Google Shape;1310;p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4" name="Shape 1314"/>
        <p:cNvGrpSpPr/>
        <p:nvPr/>
      </p:nvGrpSpPr>
      <p:grpSpPr>
        <a:xfrm>
          <a:off x="0" y="0"/>
          <a:ext cx="0" cy="0"/>
          <a:chOff x="0" y="0"/>
          <a:chExt cx="0" cy="0"/>
        </a:xfrm>
      </p:grpSpPr>
      <p:sp>
        <p:nvSpPr>
          <p:cNvPr id="1315" name="Google Shape;1315;p86"/>
          <p:cNvSpPr txBox="1"/>
          <p:nvPr>
            <p:ph idx="1" type="subTitle"/>
          </p:nvPr>
        </p:nvSpPr>
        <p:spPr>
          <a:xfrm>
            <a:off x="0" y="675975"/>
            <a:ext cx="72684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400"/>
              <a:t>An </a:t>
            </a:r>
            <a:r>
              <a:rPr lang="en" sz="1400"/>
              <a:t>expedited</a:t>
            </a:r>
            <a:r>
              <a:rPr lang="en" sz="1400"/>
              <a:t> process for navigating through an </a:t>
            </a:r>
            <a:r>
              <a:rPr lang="en" sz="1400"/>
              <a:t>entire</a:t>
            </a:r>
            <a:r>
              <a:rPr lang="en" sz="1400"/>
              <a:t> folder to perform </a:t>
            </a:r>
            <a:r>
              <a:rPr lang="en" sz="1400"/>
              <a:t>tasks</a:t>
            </a:r>
            <a:endParaRPr sz="1400"/>
          </a:p>
        </p:txBody>
      </p:sp>
      <p:sp>
        <p:nvSpPr>
          <p:cNvPr id="1316" name="Google Shape;1316;p86"/>
          <p:cNvSpPr txBox="1"/>
          <p:nvPr>
            <p:ph idx="2" type="body"/>
          </p:nvPr>
        </p:nvSpPr>
        <p:spPr>
          <a:xfrm>
            <a:off x="0" y="1247550"/>
            <a:ext cx="6699600" cy="3895800"/>
          </a:xfrm>
          <a:prstGeom prst="rect">
            <a:avLst/>
          </a:prstGeom>
        </p:spPr>
        <p:txBody>
          <a:bodyPr anchorCtr="0" anchor="t" bIns="914400" lIns="457200" spcFirstLastPara="1" rIns="457200" wrap="square" tIns="0">
            <a:noAutofit/>
          </a:bodyPr>
          <a:lstStyle/>
          <a:p>
            <a:pPr indent="0" lvl="0" marL="0" rtl="0" algn="l">
              <a:lnSpc>
                <a:spcPct val="142857"/>
              </a:lnSpc>
              <a:spcBef>
                <a:spcPts val="0"/>
              </a:spcBef>
              <a:spcAft>
                <a:spcPts val="0"/>
              </a:spcAft>
              <a:buClr>
                <a:srgbClr val="000000"/>
              </a:buClr>
              <a:buSzPts val="1100"/>
              <a:buFont typeface="Arial"/>
              <a:buNone/>
            </a:pPr>
            <a:r>
              <a:rPr lang="en" sz="900">
                <a:solidFill>
                  <a:srgbClr val="6A737D"/>
                </a:solidFill>
                <a:highlight>
                  <a:srgbClr val="FFFFFF"/>
                </a:highlight>
                <a:latin typeface="Courier"/>
                <a:ea typeface="Courier"/>
                <a:cs typeface="Courier"/>
                <a:sym typeface="Courier"/>
              </a:rPr>
              <a:t># import the os library to use later</a:t>
            </a:r>
            <a:endParaRPr sz="900">
              <a:solidFill>
                <a:srgbClr val="6A737D"/>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D73A49"/>
                </a:solidFill>
                <a:highlight>
                  <a:srgbClr val="FFFFFF"/>
                </a:highlight>
                <a:latin typeface="Courier"/>
                <a:ea typeface="Courier"/>
                <a:cs typeface="Courier"/>
                <a:sym typeface="Courier"/>
              </a:rPr>
              <a:t>import</a:t>
            </a:r>
            <a:r>
              <a:rPr lang="en" sz="900">
                <a:solidFill>
                  <a:srgbClr val="24292E"/>
                </a:solidFill>
                <a:highlight>
                  <a:srgbClr val="FFFFFF"/>
                </a:highlight>
                <a:latin typeface="Courier"/>
                <a:ea typeface="Courier"/>
                <a:cs typeface="Courier"/>
                <a:sym typeface="Courier"/>
              </a:rPr>
              <a:t> os</a:t>
            </a:r>
            <a:endParaRPr sz="900">
              <a:solidFill>
                <a:srgbClr val="24292E"/>
              </a:solidFill>
              <a:highlight>
                <a:srgbClr val="FFFFFF"/>
              </a:highlight>
              <a:latin typeface="Courier"/>
              <a:ea typeface="Courier"/>
              <a:cs typeface="Courier"/>
              <a:sym typeface="Courier"/>
            </a:endParaRPr>
          </a:p>
          <a:p>
            <a:pPr indent="0" lvl="0" marL="0" rtl="0" algn="l">
              <a:spcBef>
                <a:spcPts val="0"/>
              </a:spcBef>
              <a:spcAft>
                <a:spcPts val="0"/>
              </a:spcAft>
              <a:buClr>
                <a:srgbClr val="000000"/>
              </a:buClr>
              <a:buSzPts val="1100"/>
              <a:buFont typeface="Arial"/>
              <a:buNone/>
            </a:pPr>
            <a:r>
              <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highlight>
                  <a:srgbClr val="FFFFFF"/>
                </a:highlight>
                <a:latin typeface="Courier"/>
                <a:ea typeface="Courier"/>
                <a:cs typeface="Courier"/>
                <a:sym typeface="Courier"/>
              </a:rPr>
              <a:t>folder_path </a:t>
            </a:r>
            <a:r>
              <a:rPr lang="en" sz="900">
                <a:solidFill>
                  <a:srgbClr val="D73A49"/>
                </a:solidFill>
                <a:highlight>
                  <a:srgbClr val="FFFFFF"/>
                </a:highlight>
                <a:latin typeface="Courier"/>
                <a:ea typeface="Courier"/>
                <a:cs typeface="Courier"/>
                <a:sym typeface="Courier"/>
              </a:rPr>
              <a:t>=</a:t>
            </a:r>
            <a:r>
              <a:rPr lang="en" sz="900">
                <a:solidFill>
                  <a:srgbClr val="24292E"/>
                </a:solidFill>
                <a:highlight>
                  <a:srgbClr val="FFFFFF"/>
                </a:highlight>
                <a:latin typeface="Courier"/>
                <a:ea typeface="Courier"/>
                <a:cs typeface="Courier"/>
                <a:sym typeface="Courier"/>
              </a:rPr>
              <a:t> os.path.join(</a:t>
            </a:r>
            <a:r>
              <a:rPr lang="en" sz="900">
                <a:solidFill>
                  <a:srgbClr val="032F62"/>
                </a:solidFill>
                <a:highlight>
                  <a:srgbClr val="FFFFFF"/>
                </a:highlight>
                <a:latin typeface="Courier"/>
                <a:ea typeface="Courier"/>
                <a:cs typeface="Courier"/>
                <a:sym typeface="Courier"/>
              </a:rPr>
              <a:t>"Resources"</a:t>
            </a:r>
            <a:r>
              <a:rPr lang="en" sz="900">
                <a:solidFill>
                  <a:srgbClr val="24292E"/>
                </a:solidFill>
                <a:highlight>
                  <a:srgbClr val="FFFFFF"/>
                </a:highlight>
                <a:latin typeface="Courier"/>
                <a:ea typeface="Courier"/>
                <a:cs typeface="Courier"/>
                <a:sym typeface="Courier"/>
              </a:rPr>
              <a:t>, </a:t>
            </a:r>
            <a:r>
              <a:rPr lang="en" sz="900">
                <a:solidFill>
                  <a:srgbClr val="032F62"/>
                </a:solidFill>
                <a:highlight>
                  <a:srgbClr val="FFFFFF"/>
                </a:highlight>
                <a:latin typeface="Courier"/>
                <a:ea typeface="Courier"/>
                <a:cs typeface="Courier"/>
                <a:sym typeface="Courier"/>
              </a:rPr>
              <a:t>"DiaryEntries"</a:t>
            </a:r>
            <a:r>
              <a:rPr lang="en" sz="900">
                <a:solidFill>
                  <a:srgbClr val="24292E"/>
                </a:solidFill>
                <a:highlight>
                  <a:srgbClr val="FFFFFF"/>
                </a:highlight>
                <a:latin typeface="Courier"/>
                <a:ea typeface="Courier"/>
                <a:cs typeface="Courier"/>
                <a:sym typeface="Courier"/>
              </a:rPr>
              <a:t>)</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6A737D"/>
                </a:solidFill>
                <a:highlight>
                  <a:srgbClr val="FFFFFF"/>
                </a:highlight>
                <a:latin typeface="Courier"/>
                <a:ea typeface="Courier"/>
                <a:cs typeface="Courier"/>
                <a:sym typeface="Courier"/>
              </a:rPr>
              <a:t># The os.walk() function is used to navigate through a collection of folders/files</a:t>
            </a:r>
            <a:endParaRPr sz="900">
              <a:solidFill>
                <a:srgbClr val="6A737D"/>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6A737D"/>
                </a:solidFill>
                <a:highlight>
                  <a:srgbClr val="FFFFFF"/>
                </a:highlight>
                <a:latin typeface="Courier"/>
                <a:ea typeface="Courier"/>
                <a:cs typeface="Courier"/>
                <a:sym typeface="Courier"/>
              </a:rPr>
              <a:t># This function returns three values for each step it takes: root, dirs, and files</a:t>
            </a:r>
            <a:endParaRPr sz="900">
              <a:solidFill>
                <a:srgbClr val="6A737D"/>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D73A49"/>
                </a:solidFill>
                <a:highlight>
                  <a:srgbClr val="FFFFFF"/>
                </a:highlight>
                <a:latin typeface="Courier"/>
                <a:ea typeface="Courier"/>
                <a:cs typeface="Courier"/>
                <a:sym typeface="Courier"/>
              </a:rPr>
              <a:t>for</a:t>
            </a:r>
            <a:r>
              <a:rPr lang="en" sz="900">
                <a:solidFill>
                  <a:srgbClr val="24292E"/>
                </a:solidFill>
                <a:highlight>
                  <a:srgbClr val="FFFFFF"/>
                </a:highlight>
                <a:latin typeface="Courier"/>
                <a:ea typeface="Courier"/>
                <a:cs typeface="Courier"/>
                <a:sym typeface="Courier"/>
              </a:rPr>
              <a:t> root, dirs, files </a:t>
            </a:r>
            <a:r>
              <a:rPr lang="en" sz="900">
                <a:solidFill>
                  <a:srgbClr val="D73A49"/>
                </a:solidFill>
                <a:highlight>
                  <a:srgbClr val="FFFFFF"/>
                </a:highlight>
                <a:latin typeface="Courier"/>
                <a:ea typeface="Courier"/>
                <a:cs typeface="Courier"/>
                <a:sym typeface="Courier"/>
              </a:rPr>
              <a:t>in</a:t>
            </a:r>
            <a:r>
              <a:rPr lang="en" sz="900">
                <a:solidFill>
                  <a:srgbClr val="24292E"/>
                </a:solidFill>
                <a:highlight>
                  <a:srgbClr val="FFFFFF"/>
                </a:highlight>
                <a:latin typeface="Courier"/>
                <a:ea typeface="Courier"/>
                <a:cs typeface="Courier"/>
                <a:sym typeface="Courier"/>
              </a:rPr>
              <a:t> os.walk(folder_path):</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highlight>
                  <a:srgbClr val="FFFFFF"/>
                </a:highlight>
                <a:latin typeface="Courier"/>
                <a:ea typeface="Courier"/>
                <a:cs typeface="Courier"/>
                <a:sym typeface="Courier"/>
              </a:rPr>
              <a:t>   </a:t>
            </a:r>
            <a:r>
              <a:rPr lang="en" sz="900">
                <a:solidFill>
                  <a:srgbClr val="6A737D"/>
                </a:solidFill>
                <a:highlight>
                  <a:srgbClr val="FFFFFF"/>
                </a:highlight>
                <a:latin typeface="Courier"/>
                <a:ea typeface="Courier"/>
                <a:cs typeface="Courier"/>
                <a:sym typeface="Courier"/>
              </a:rPr>
              <a:t># The root is the folder that is currently being searched through</a:t>
            </a:r>
            <a:endParaRPr sz="900">
              <a:solidFill>
                <a:srgbClr val="6A737D"/>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highlight>
                  <a:srgbClr val="FFFFFF"/>
                </a:highlight>
                <a:latin typeface="Courier"/>
                <a:ea typeface="Courier"/>
                <a:cs typeface="Courier"/>
                <a:sym typeface="Courier"/>
              </a:rPr>
              <a:t>   </a:t>
            </a:r>
            <a:r>
              <a:rPr lang="en" sz="900">
                <a:solidFill>
                  <a:srgbClr val="005CC5"/>
                </a:solidFill>
                <a:highlight>
                  <a:srgbClr val="FFFFFF"/>
                </a:highlight>
                <a:latin typeface="Courier"/>
                <a:ea typeface="Courier"/>
                <a:cs typeface="Courier"/>
                <a:sym typeface="Courier"/>
              </a:rPr>
              <a:t>print</a:t>
            </a:r>
            <a:r>
              <a:rPr lang="en" sz="900">
                <a:solidFill>
                  <a:srgbClr val="24292E"/>
                </a:solidFill>
                <a:highlight>
                  <a:srgbClr val="FFFFFF"/>
                </a:highlight>
                <a:latin typeface="Courier"/>
                <a:ea typeface="Courier"/>
                <a:cs typeface="Courier"/>
                <a:sym typeface="Courier"/>
              </a:rPr>
              <a:t>(</a:t>
            </a:r>
            <a:r>
              <a:rPr lang="en" sz="900">
                <a:solidFill>
                  <a:srgbClr val="032F62"/>
                </a:solidFill>
                <a:highlight>
                  <a:srgbClr val="FFFFFF"/>
                </a:highlight>
                <a:latin typeface="Courier"/>
                <a:ea typeface="Courier"/>
                <a:cs typeface="Courier"/>
                <a:sym typeface="Courier"/>
              </a:rPr>
              <a:t>"Currently inside of... "</a:t>
            </a:r>
            <a:r>
              <a:rPr lang="en" sz="900">
                <a:solidFill>
                  <a:srgbClr val="24292E"/>
                </a:solidFill>
                <a:highlight>
                  <a:srgbClr val="FFFFFF"/>
                </a:highlight>
                <a:latin typeface="Courier"/>
                <a:ea typeface="Courier"/>
                <a:cs typeface="Courier"/>
                <a:sym typeface="Courier"/>
              </a:rPr>
              <a:t> </a:t>
            </a:r>
            <a:r>
              <a:rPr lang="en" sz="900">
                <a:solidFill>
                  <a:srgbClr val="D73A49"/>
                </a:solidFill>
                <a:highlight>
                  <a:srgbClr val="FFFFFF"/>
                </a:highlight>
                <a:latin typeface="Courier"/>
                <a:ea typeface="Courier"/>
                <a:cs typeface="Courier"/>
                <a:sym typeface="Courier"/>
              </a:rPr>
              <a:t>+</a:t>
            </a:r>
            <a:r>
              <a:rPr lang="en" sz="900">
                <a:solidFill>
                  <a:srgbClr val="24292E"/>
                </a:solidFill>
                <a:highlight>
                  <a:srgbClr val="FFFFFF"/>
                </a:highlight>
                <a:latin typeface="Courier"/>
                <a:ea typeface="Courier"/>
                <a:cs typeface="Courier"/>
                <a:sym typeface="Courier"/>
              </a:rPr>
              <a:t> root)</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highlight>
                  <a:srgbClr val="FFFFFF"/>
                </a:highlight>
                <a:latin typeface="Courier"/>
                <a:ea typeface="Courier"/>
                <a:cs typeface="Courier"/>
                <a:sym typeface="Courier"/>
              </a:rPr>
              <a:t>   </a:t>
            </a:r>
            <a:r>
              <a:rPr lang="en" sz="900">
                <a:solidFill>
                  <a:srgbClr val="6A737D"/>
                </a:solidFill>
                <a:highlight>
                  <a:srgbClr val="FFFFFF"/>
                </a:highlight>
                <a:latin typeface="Courier"/>
                <a:ea typeface="Courier"/>
                <a:cs typeface="Courier"/>
                <a:sym typeface="Courier"/>
              </a:rPr>
              <a:t># The dirs list stores all of the names of the folders inside the current root</a:t>
            </a:r>
            <a:endParaRPr sz="900">
              <a:solidFill>
                <a:srgbClr val="6A737D"/>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highlight>
                  <a:srgbClr val="FFFFFF"/>
                </a:highlight>
                <a:latin typeface="Courier"/>
                <a:ea typeface="Courier"/>
                <a:cs typeface="Courier"/>
                <a:sym typeface="Courier"/>
              </a:rPr>
              <a:t>   </a:t>
            </a:r>
            <a:r>
              <a:rPr lang="en" sz="900">
                <a:solidFill>
                  <a:srgbClr val="005CC5"/>
                </a:solidFill>
                <a:highlight>
                  <a:srgbClr val="FFFFFF"/>
                </a:highlight>
                <a:latin typeface="Courier"/>
                <a:ea typeface="Courier"/>
                <a:cs typeface="Courier"/>
                <a:sym typeface="Courier"/>
              </a:rPr>
              <a:t>print</a:t>
            </a:r>
            <a:r>
              <a:rPr lang="en" sz="900">
                <a:solidFill>
                  <a:srgbClr val="24292E"/>
                </a:solidFill>
                <a:highlight>
                  <a:srgbClr val="FFFFFF"/>
                </a:highlight>
                <a:latin typeface="Courier"/>
                <a:ea typeface="Courier"/>
                <a:cs typeface="Courier"/>
                <a:sym typeface="Courier"/>
              </a:rPr>
              <a:t>(</a:t>
            </a:r>
            <a:r>
              <a:rPr lang="en" sz="900">
                <a:solidFill>
                  <a:srgbClr val="032F62"/>
                </a:solidFill>
                <a:highlight>
                  <a:srgbClr val="FFFFFF"/>
                </a:highlight>
                <a:latin typeface="Courier"/>
                <a:ea typeface="Courier"/>
                <a:cs typeface="Courier"/>
                <a:sym typeface="Courier"/>
              </a:rPr>
              <a:t>"The folders in here are..."</a:t>
            </a:r>
            <a:r>
              <a:rPr lang="en" sz="900">
                <a:solidFill>
                  <a:srgbClr val="24292E"/>
                </a:solidFill>
                <a:highlight>
                  <a:srgbClr val="FFFFFF"/>
                </a:highlight>
                <a:latin typeface="Courier"/>
                <a:ea typeface="Courier"/>
                <a:cs typeface="Courier"/>
                <a:sym typeface="Courier"/>
              </a:rPr>
              <a:t> </a:t>
            </a:r>
            <a:r>
              <a:rPr lang="en" sz="900">
                <a:solidFill>
                  <a:srgbClr val="D73A49"/>
                </a:solidFill>
                <a:highlight>
                  <a:srgbClr val="FFFFFF"/>
                </a:highlight>
                <a:latin typeface="Courier"/>
                <a:ea typeface="Courier"/>
                <a:cs typeface="Courier"/>
                <a:sym typeface="Courier"/>
              </a:rPr>
              <a:t>+</a:t>
            </a:r>
            <a:r>
              <a:rPr lang="en" sz="900">
                <a:solidFill>
                  <a:srgbClr val="24292E"/>
                </a:solidFill>
                <a:highlight>
                  <a:srgbClr val="FFFFFF"/>
                </a:highlight>
                <a:latin typeface="Courier"/>
                <a:ea typeface="Courier"/>
                <a:cs typeface="Courier"/>
                <a:sym typeface="Courier"/>
              </a:rPr>
              <a:t> </a:t>
            </a:r>
            <a:r>
              <a:rPr lang="en" sz="900">
                <a:solidFill>
                  <a:srgbClr val="005CC5"/>
                </a:solidFill>
                <a:highlight>
                  <a:srgbClr val="FFFFFF"/>
                </a:highlight>
                <a:latin typeface="Courier"/>
                <a:ea typeface="Courier"/>
                <a:cs typeface="Courier"/>
                <a:sym typeface="Courier"/>
              </a:rPr>
              <a:t>str</a:t>
            </a:r>
            <a:r>
              <a:rPr lang="en" sz="900">
                <a:solidFill>
                  <a:srgbClr val="24292E"/>
                </a:solidFill>
                <a:highlight>
                  <a:srgbClr val="FFFFFF"/>
                </a:highlight>
                <a:latin typeface="Courier"/>
                <a:ea typeface="Courier"/>
                <a:cs typeface="Courier"/>
                <a:sym typeface="Courier"/>
              </a:rPr>
              <a:t>(dirs))</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highlight>
                  <a:srgbClr val="FFFFFF"/>
                </a:highlight>
                <a:latin typeface="Courier"/>
                <a:ea typeface="Courier"/>
                <a:cs typeface="Courier"/>
                <a:sym typeface="Courier"/>
              </a:rPr>
              <a:t>   </a:t>
            </a:r>
            <a:r>
              <a:rPr lang="en" sz="900">
                <a:solidFill>
                  <a:srgbClr val="6A737D"/>
                </a:solidFill>
                <a:highlight>
                  <a:srgbClr val="FFFFFF"/>
                </a:highlight>
                <a:latin typeface="Courier"/>
                <a:ea typeface="Courier"/>
                <a:cs typeface="Courier"/>
                <a:sym typeface="Courier"/>
              </a:rPr>
              <a:t># The files list stores all of the names of the files inside the current root</a:t>
            </a:r>
            <a:endParaRPr sz="900">
              <a:solidFill>
                <a:srgbClr val="6A737D"/>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highlight>
                  <a:srgbClr val="FFFFFF"/>
                </a:highlight>
                <a:latin typeface="Courier"/>
                <a:ea typeface="Courier"/>
                <a:cs typeface="Courier"/>
                <a:sym typeface="Courier"/>
              </a:rPr>
              <a:t>   </a:t>
            </a:r>
            <a:r>
              <a:rPr lang="en" sz="900">
                <a:solidFill>
                  <a:srgbClr val="005CC5"/>
                </a:solidFill>
                <a:highlight>
                  <a:srgbClr val="FFFFFF"/>
                </a:highlight>
                <a:latin typeface="Courier"/>
                <a:ea typeface="Courier"/>
                <a:cs typeface="Courier"/>
                <a:sym typeface="Courier"/>
              </a:rPr>
              <a:t>print</a:t>
            </a:r>
            <a:r>
              <a:rPr lang="en" sz="900">
                <a:solidFill>
                  <a:srgbClr val="24292E"/>
                </a:solidFill>
                <a:highlight>
                  <a:srgbClr val="FFFFFF"/>
                </a:highlight>
                <a:latin typeface="Courier"/>
                <a:ea typeface="Courier"/>
                <a:cs typeface="Courier"/>
                <a:sym typeface="Courier"/>
              </a:rPr>
              <a:t>(</a:t>
            </a:r>
            <a:r>
              <a:rPr lang="en" sz="900">
                <a:solidFill>
                  <a:srgbClr val="032F62"/>
                </a:solidFill>
                <a:highlight>
                  <a:srgbClr val="FFFFFF"/>
                </a:highlight>
                <a:latin typeface="Courier"/>
                <a:ea typeface="Courier"/>
                <a:cs typeface="Courier"/>
                <a:sym typeface="Courier"/>
              </a:rPr>
              <a:t>"The files in here are..."</a:t>
            </a:r>
            <a:r>
              <a:rPr lang="en" sz="900">
                <a:solidFill>
                  <a:srgbClr val="24292E"/>
                </a:solidFill>
                <a:highlight>
                  <a:srgbClr val="FFFFFF"/>
                </a:highlight>
                <a:latin typeface="Courier"/>
                <a:ea typeface="Courier"/>
                <a:cs typeface="Courier"/>
                <a:sym typeface="Courier"/>
              </a:rPr>
              <a:t> </a:t>
            </a:r>
            <a:r>
              <a:rPr lang="en" sz="900">
                <a:solidFill>
                  <a:srgbClr val="D73A49"/>
                </a:solidFill>
                <a:highlight>
                  <a:srgbClr val="FFFFFF"/>
                </a:highlight>
                <a:latin typeface="Courier"/>
                <a:ea typeface="Courier"/>
                <a:cs typeface="Courier"/>
                <a:sym typeface="Courier"/>
              </a:rPr>
              <a:t>+</a:t>
            </a:r>
            <a:r>
              <a:rPr lang="en" sz="900">
                <a:solidFill>
                  <a:srgbClr val="24292E"/>
                </a:solidFill>
                <a:highlight>
                  <a:srgbClr val="FFFFFF"/>
                </a:highlight>
                <a:latin typeface="Courier"/>
                <a:ea typeface="Courier"/>
                <a:cs typeface="Courier"/>
                <a:sym typeface="Courier"/>
              </a:rPr>
              <a:t> </a:t>
            </a:r>
            <a:r>
              <a:rPr lang="en" sz="900">
                <a:solidFill>
                  <a:srgbClr val="005CC5"/>
                </a:solidFill>
                <a:highlight>
                  <a:srgbClr val="FFFFFF"/>
                </a:highlight>
                <a:latin typeface="Courier"/>
                <a:ea typeface="Courier"/>
                <a:cs typeface="Courier"/>
                <a:sym typeface="Courier"/>
              </a:rPr>
              <a:t>str</a:t>
            </a:r>
            <a:r>
              <a:rPr lang="en" sz="900">
                <a:solidFill>
                  <a:srgbClr val="24292E"/>
                </a:solidFill>
                <a:highlight>
                  <a:srgbClr val="FFFFFF"/>
                </a:highlight>
                <a:latin typeface="Courier"/>
                <a:ea typeface="Courier"/>
                <a:cs typeface="Courier"/>
                <a:sym typeface="Courier"/>
              </a:rPr>
              <a:t>(files))</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highlight>
                  <a:srgbClr val="FFFFFF"/>
                </a:highlight>
                <a:latin typeface="Courier"/>
                <a:ea typeface="Courier"/>
                <a:cs typeface="Courier"/>
                <a:sym typeface="Courier"/>
              </a:rPr>
              <a:t>   </a:t>
            </a:r>
            <a:r>
              <a:rPr lang="en" sz="900">
                <a:solidFill>
                  <a:srgbClr val="005CC5"/>
                </a:solidFill>
                <a:highlight>
                  <a:srgbClr val="FFFFFF"/>
                </a:highlight>
                <a:latin typeface="Courier"/>
                <a:ea typeface="Courier"/>
                <a:cs typeface="Courier"/>
                <a:sym typeface="Courier"/>
              </a:rPr>
              <a:t>print</a:t>
            </a:r>
            <a:r>
              <a:rPr lang="en" sz="900">
                <a:solidFill>
                  <a:srgbClr val="24292E"/>
                </a:solidFill>
                <a:highlight>
                  <a:srgbClr val="FFFFFF"/>
                </a:highlight>
                <a:latin typeface="Courier"/>
                <a:ea typeface="Courier"/>
                <a:cs typeface="Courier"/>
                <a:sym typeface="Courier"/>
              </a:rPr>
              <a:t>(</a:t>
            </a:r>
            <a:r>
              <a:rPr lang="en" sz="900">
                <a:solidFill>
                  <a:srgbClr val="032F62"/>
                </a:solidFill>
                <a:highlight>
                  <a:srgbClr val="FFFFFF"/>
                </a:highlight>
                <a:latin typeface="Courier"/>
                <a:ea typeface="Courier"/>
                <a:cs typeface="Courier"/>
                <a:sym typeface="Courier"/>
              </a:rPr>
              <a:t>"~~~~~~~~~~"</a:t>
            </a:r>
            <a:r>
              <a:rPr lang="en" sz="900">
                <a:solidFill>
                  <a:srgbClr val="24292E"/>
                </a:solidFill>
                <a:highlight>
                  <a:srgbClr val="FFFFFF"/>
                </a:highlight>
                <a:latin typeface="Courier"/>
                <a:ea typeface="Courier"/>
                <a:cs typeface="Courier"/>
                <a:sym typeface="Courier"/>
              </a:rPr>
              <a:t>)</a:t>
            </a:r>
            <a:endParaRPr sz="900">
              <a:solidFill>
                <a:srgbClr val="24292E"/>
              </a:solidFill>
              <a:highlight>
                <a:srgbClr val="FFFFFF"/>
              </a:highlight>
              <a:latin typeface="Courier"/>
              <a:ea typeface="Courier"/>
              <a:cs typeface="Courier"/>
              <a:sym typeface="Courier"/>
            </a:endParaRPr>
          </a:p>
          <a:p>
            <a:pPr indent="0" lvl="0" marL="0" rtl="0" algn="l">
              <a:spcBef>
                <a:spcPts val="0"/>
              </a:spcBef>
              <a:spcAft>
                <a:spcPts val="0"/>
              </a:spcAft>
              <a:buClr>
                <a:srgbClr val="000000"/>
              </a:buClr>
              <a:buSzPts val="1100"/>
              <a:buFont typeface="Arial"/>
              <a:buNone/>
            </a:pPr>
            <a:r>
              <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t/>
            </a:r>
            <a:endParaRPr sz="900">
              <a:solidFill>
                <a:srgbClr val="24292E"/>
              </a:solidFill>
              <a:highlight>
                <a:srgbClr val="FFFFFF"/>
              </a:highlight>
              <a:latin typeface="Courier"/>
              <a:ea typeface="Courier"/>
              <a:cs typeface="Courier"/>
              <a:sym typeface="Courier"/>
            </a:endParaRPr>
          </a:p>
          <a:p>
            <a:pPr indent="0" lvl="0" marL="0" rtl="0" algn="l">
              <a:spcBef>
                <a:spcPts val="0"/>
              </a:spcBef>
              <a:spcAft>
                <a:spcPts val="800"/>
              </a:spcAft>
              <a:buNone/>
            </a:pPr>
            <a:r>
              <a:t/>
            </a:r>
            <a:endParaRPr sz="900"/>
          </a:p>
        </p:txBody>
      </p:sp>
      <p:sp>
        <p:nvSpPr>
          <p:cNvPr id="1317" name="Google Shape;1317;p86"/>
          <p:cNvSpPr txBox="1"/>
          <p:nvPr>
            <p:ph idx="3" type="subTitle"/>
          </p:nvPr>
        </p:nvSpPr>
        <p:spPr>
          <a:xfrm>
            <a:off x="7055575" y="901350"/>
            <a:ext cx="1814100" cy="3784800"/>
          </a:xfrm>
          <a:prstGeom prst="rect">
            <a:avLst/>
          </a:prstGeom>
          <a:ln>
            <a:noFill/>
          </a:ln>
        </p:spPr>
        <p:txBody>
          <a:bodyPr anchorCtr="0" anchor="t" bIns="182875" lIns="182875" spcFirstLastPara="1" rIns="182875" wrap="square" tIns="182875">
            <a:noAutofit/>
          </a:bodyPr>
          <a:lstStyle/>
          <a:p>
            <a:pPr indent="0" lvl="0" marL="0" rtl="0" algn="l">
              <a:spcBef>
                <a:spcPts val="0"/>
              </a:spcBef>
              <a:spcAft>
                <a:spcPts val="0"/>
              </a:spcAft>
              <a:buNone/>
            </a:pPr>
            <a:r>
              <a:rPr lang="en" sz="1100">
                <a:solidFill>
                  <a:srgbClr val="24292E"/>
                </a:solidFill>
                <a:latin typeface="Roboto Mono"/>
                <a:ea typeface="Roboto Mono"/>
                <a:cs typeface="Roboto Mono"/>
                <a:sym typeface="Roboto Mono"/>
              </a:rPr>
              <a:t>os.walk()</a:t>
            </a:r>
            <a:r>
              <a:rPr lang="en" sz="1200">
                <a:solidFill>
                  <a:srgbClr val="24292E"/>
                </a:solidFill>
                <a:latin typeface="Roboto Mono"/>
                <a:ea typeface="Roboto Mono"/>
                <a:cs typeface="Roboto Mono"/>
                <a:sym typeface="Roboto Mono"/>
              </a:rPr>
              <a:t> </a:t>
            </a:r>
            <a:r>
              <a:rPr lang="en" sz="1200">
                <a:solidFill>
                  <a:srgbClr val="24292E"/>
                </a:solidFill>
              </a:rPr>
              <a:t>method takes a file path in as a parameter. </a:t>
            </a:r>
            <a:endParaRPr sz="1200">
              <a:solidFill>
                <a:srgbClr val="24292E"/>
              </a:solidFill>
            </a:endParaRPr>
          </a:p>
          <a:p>
            <a:pPr indent="0" lvl="0" marL="0" rtl="0" algn="l">
              <a:spcBef>
                <a:spcPts val="0"/>
              </a:spcBef>
              <a:spcAft>
                <a:spcPts val="0"/>
              </a:spcAft>
              <a:buNone/>
            </a:pPr>
            <a:r>
              <a:t/>
            </a:r>
            <a:endParaRPr sz="1200">
              <a:solidFill>
                <a:srgbClr val="24292E"/>
              </a:solidFill>
            </a:endParaRPr>
          </a:p>
          <a:p>
            <a:pPr indent="0" lvl="0" marL="0" rtl="0" algn="l">
              <a:spcBef>
                <a:spcPts val="0"/>
              </a:spcBef>
              <a:spcAft>
                <a:spcPts val="0"/>
              </a:spcAft>
              <a:buNone/>
            </a:pPr>
            <a:r>
              <a:rPr lang="en" sz="1200">
                <a:solidFill>
                  <a:srgbClr val="24292E"/>
                </a:solidFill>
              </a:rPr>
              <a:t>We can see that we’re passing the folder path we created using the </a:t>
            </a:r>
            <a:r>
              <a:rPr lang="en" sz="1100">
                <a:solidFill>
                  <a:srgbClr val="24292E"/>
                </a:solidFill>
                <a:latin typeface="Roboto Mono"/>
                <a:ea typeface="Roboto Mono"/>
                <a:cs typeface="Roboto Mono"/>
                <a:sym typeface="Roboto Mono"/>
              </a:rPr>
              <a:t>os.path.join</a:t>
            </a:r>
            <a:r>
              <a:rPr lang="en" sz="1100">
                <a:solidFill>
                  <a:srgbClr val="24292E"/>
                </a:solidFill>
              </a:rPr>
              <a:t> </a:t>
            </a:r>
            <a:r>
              <a:rPr lang="en" sz="1200">
                <a:solidFill>
                  <a:srgbClr val="24292E"/>
                </a:solidFill>
              </a:rPr>
              <a:t>function.</a:t>
            </a:r>
            <a:endParaRPr sz="1200">
              <a:solidFill>
                <a:srgbClr val="24292E"/>
              </a:solidFill>
            </a:endParaRPr>
          </a:p>
          <a:p>
            <a:pPr indent="0" lvl="0" marL="0" rtl="0" algn="l">
              <a:spcBef>
                <a:spcPts val="0"/>
              </a:spcBef>
              <a:spcAft>
                <a:spcPts val="0"/>
              </a:spcAft>
              <a:buNone/>
            </a:pPr>
            <a:r>
              <a:t/>
            </a:r>
            <a:endParaRPr sz="1200">
              <a:solidFill>
                <a:srgbClr val="24292E"/>
              </a:solidFill>
            </a:endParaRPr>
          </a:p>
          <a:p>
            <a:pPr indent="0" lvl="0" marL="0" rtl="0" algn="l">
              <a:spcBef>
                <a:spcPts val="0"/>
              </a:spcBef>
              <a:spcAft>
                <a:spcPts val="0"/>
              </a:spcAft>
              <a:buNone/>
            </a:pPr>
            <a:r>
              <a:rPr lang="en" sz="1200">
                <a:solidFill>
                  <a:srgbClr val="24292E"/>
                </a:solidFill>
                <a:highlight>
                  <a:srgbClr val="FFFFFF"/>
                </a:highlight>
              </a:rPr>
              <a:t>The </a:t>
            </a:r>
            <a:r>
              <a:rPr lang="en">
                <a:solidFill>
                  <a:srgbClr val="24292E"/>
                </a:solidFill>
              </a:rPr>
              <a:t>os.walk()</a:t>
            </a:r>
            <a:r>
              <a:rPr lang="en" sz="1200">
                <a:solidFill>
                  <a:srgbClr val="24292E"/>
                </a:solidFill>
                <a:highlight>
                  <a:srgbClr val="FFFFFF"/>
                </a:highlight>
              </a:rPr>
              <a:t> method </a:t>
            </a:r>
            <a:r>
              <a:rPr b="1" lang="en" sz="1200">
                <a:solidFill>
                  <a:srgbClr val="24292E"/>
                </a:solidFill>
                <a:highlight>
                  <a:srgbClr val="FFFFFF"/>
                </a:highlight>
              </a:rPr>
              <a:t>always</a:t>
            </a:r>
            <a:r>
              <a:rPr lang="en" sz="1200">
                <a:solidFill>
                  <a:srgbClr val="24292E"/>
                </a:solidFill>
                <a:highlight>
                  <a:srgbClr val="FFFFFF"/>
                </a:highlight>
              </a:rPr>
              <a:t> needs to be used alongside a </a:t>
            </a:r>
            <a:r>
              <a:rPr lang="en" sz="1200">
                <a:solidFill>
                  <a:srgbClr val="24292E"/>
                </a:solidFill>
                <a:latin typeface="Roboto Mono"/>
                <a:ea typeface="Roboto Mono"/>
                <a:cs typeface="Roboto Mono"/>
                <a:sym typeface="Roboto Mono"/>
              </a:rPr>
              <a:t>for loop. </a:t>
            </a:r>
            <a:endParaRPr sz="1200">
              <a:solidFill>
                <a:srgbClr val="24292E"/>
              </a:solidFill>
              <a:latin typeface="Roboto Mono"/>
              <a:ea typeface="Roboto Mono"/>
              <a:cs typeface="Roboto Mono"/>
              <a:sym typeface="Roboto Mono"/>
            </a:endParaRPr>
          </a:p>
        </p:txBody>
      </p:sp>
      <p:sp>
        <p:nvSpPr>
          <p:cNvPr id="1318" name="Google Shape;1318;p86"/>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OS Walk</a:t>
            </a:r>
            <a:endParaRPr/>
          </a:p>
        </p:txBody>
      </p:sp>
      <p:sp>
        <p:nvSpPr>
          <p:cNvPr id="1319" name="Google Shape;1319;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20" name="Google Shape;1320;p86"/>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21" name="Google Shape;1321;p86"/>
          <p:cNvSpPr/>
          <p:nvPr/>
        </p:nvSpPr>
        <p:spPr>
          <a:xfrm>
            <a:off x="410375" y="1719775"/>
            <a:ext cx="3848400" cy="2826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6"/>
          <p:cNvSpPr/>
          <p:nvPr/>
        </p:nvSpPr>
        <p:spPr>
          <a:xfrm>
            <a:off x="410375" y="2528775"/>
            <a:ext cx="3246600" cy="2826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6" name="Shape 1326"/>
        <p:cNvGrpSpPr/>
        <p:nvPr/>
      </p:nvGrpSpPr>
      <p:grpSpPr>
        <a:xfrm>
          <a:off x="0" y="0"/>
          <a:ext cx="0" cy="0"/>
          <a:chOff x="0" y="0"/>
          <a:chExt cx="0" cy="0"/>
        </a:xfrm>
      </p:grpSpPr>
      <p:sp>
        <p:nvSpPr>
          <p:cNvPr id="1327" name="Google Shape;1327;p87"/>
          <p:cNvSpPr txBox="1"/>
          <p:nvPr>
            <p:ph idx="1" type="subTitle"/>
          </p:nvPr>
        </p:nvSpPr>
        <p:spPr>
          <a:xfrm>
            <a:off x="0" y="675975"/>
            <a:ext cx="72684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Three main fields that os.walk () method can loop through: </a:t>
            </a:r>
            <a:endParaRPr/>
          </a:p>
        </p:txBody>
      </p:sp>
      <p:sp>
        <p:nvSpPr>
          <p:cNvPr id="1328" name="Google Shape;1328;p87"/>
          <p:cNvSpPr txBox="1"/>
          <p:nvPr>
            <p:ph idx="2" type="body"/>
          </p:nvPr>
        </p:nvSpPr>
        <p:spPr>
          <a:xfrm>
            <a:off x="0" y="1247550"/>
            <a:ext cx="6699600" cy="3895800"/>
          </a:xfrm>
          <a:prstGeom prst="rect">
            <a:avLst/>
          </a:prstGeom>
        </p:spPr>
        <p:txBody>
          <a:bodyPr anchorCtr="0" anchor="t" bIns="914400" lIns="457200" spcFirstLastPara="1" rIns="457200" wrap="square" tIns="0">
            <a:noAutofit/>
          </a:bodyPr>
          <a:lstStyle/>
          <a:p>
            <a:pPr indent="0" lvl="0" marL="0" rtl="0" algn="l">
              <a:lnSpc>
                <a:spcPct val="142857"/>
              </a:lnSpc>
              <a:spcBef>
                <a:spcPts val="0"/>
              </a:spcBef>
              <a:spcAft>
                <a:spcPts val="0"/>
              </a:spcAft>
              <a:buClr>
                <a:srgbClr val="000000"/>
              </a:buClr>
              <a:buSzPts val="1100"/>
              <a:buFont typeface="Arial"/>
              <a:buNone/>
            </a:pPr>
            <a:r>
              <a:rPr lang="en" sz="900">
                <a:solidFill>
                  <a:srgbClr val="6A737D"/>
                </a:solidFill>
                <a:highlight>
                  <a:srgbClr val="FFFFFF"/>
                </a:highlight>
                <a:latin typeface="Courier"/>
                <a:ea typeface="Courier"/>
                <a:cs typeface="Courier"/>
                <a:sym typeface="Courier"/>
              </a:rPr>
              <a:t># import the os library to use later</a:t>
            </a:r>
            <a:endParaRPr sz="900">
              <a:solidFill>
                <a:srgbClr val="6A737D"/>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D73A49"/>
                </a:solidFill>
                <a:highlight>
                  <a:srgbClr val="FFFFFF"/>
                </a:highlight>
                <a:latin typeface="Courier"/>
                <a:ea typeface="Courier"/>
                <a:cs typeface="Courier"/>
                <a:sym typeface="Courier"/>
              </a:rPr>
              <a:t>import</a:t>
            </a:r>
            <a:r>
              <a:rPr lang="en" sz="900">
                <a:solidFill>
                  <a:srgbClr val="24292E"/>
                </a:solidFill>
                <a:highlight>
                  <a:srgbClr val="FFFFFF"/>
                </a:highlight>
                <a:latin typeface="Courier"/>
                <a:ea typeface="Courier"/>
                <a:cs typeface="Courier"/>
                <a:sym typeface="Courier"/>
              </a:rPr>
              <a:t> os</a:t>
            </a:r>
            <a:endParaRPr sz="900">
              <a:solidFill>
                <a:srgbClr val="24292E"/>
              </a:solidFill>
              <a:highlight>
                <a:srgbClr val="FFFFFF"/>
              </a:highlight>
              <a:latin typeface="Courier"/>
              <a:ea typeface="Courier"/>
              <a:cs typeface="Courier"/>
              <a:sym typeface="Courier"/>
            </a:endParaRPr>
          </a:p>
          <a:p>
            <a:pPr indent="0" lvl="0" marL="0" rtl="0" algn="l">
              <a:spcBef>
                <a:spcPts val="0"/>
              </a:spcBef>
              <a:spcAft>
                <a:spcPts val="0"/>
              </a:spcAft>
              <a:buClr>
                <a:srgbClr val="000000"/>
              </a:buClr>
              <a:buSzPts val="1100"/>
              <a:buFont typeface="Arial"/>
              <a:buNone/>
            </a:pPr>
            <a:r>
              <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highlight>
                  <a:srgbClr val="FFFFFF"/>
                </a:highlight>
                <a:latin typeface="Courier"/>
                <a:ea typeface="Courier"/>
                <a:cs typeface="Courier"/>
                <a:sym typeface="Courier"/>
              </a:rPr>
              <a:t>folder_path </a:t>
            </a:r>
            <a:r>
              <a:rPr lang="en" sz="900">
                <a:solidFill>
                  <a:srgbClr val="D73A49"/>
                </a:solidFill>
                <a:highlight>
                  <a:srgbClr val="FFFFFF"/>
                </a:highlight>
                <a:latin typeface="Courier"/>
                <a:ea typeface="Courier"/>
                <a:cs typeface="Courier"/>
                <a:sym typeface="Courier"/>
              </a:rPr>
              <a:t>=</a:t>
            </a:r>
            <a:r>
              <a:rPr lang="en" sz="900">
                <a:solidFill>
                  <a:srgbClr val="24292E"/>
                </a:solidFill>
                <a:highlight>
                  <a:srgbClr val="FFFFFF"/>
                </a:highlight>
                <a:latin typeface="Courier"/>
                <a:ea typeface="Courier"/>
                <a:cs typeface="Courier"/>
                <a:sym typeface="Courier"/>
              </a:rPr>
              <a:t> os.path.join(</a:t>
            </a:r>
            <a:r>
              <a:rPr lang="en" sz="900">
                <a:solidFill>
                  <a:srgbClr val="032F62"/>
                </a:solidFill>
                <a:highlight>
                  <a:srgbClr val="FFFFFF"/>
                </a:highlight>
                <a:latin typeface="Courier"/>
                <a:ea typeface="Courier"/>
                <a:cs typeface="Courier"/>
                <a:sym typeface="Courier"/>
              </a:rPr>
              <a:t>"Resources"</a:t>
            </a:r>
            <a:r>
              <a:rPr lang="en" sz="900">
                <a:solidFill>
                  <a:srgbClr val="24292E"/>
                </a:solidFill>
                <a:highlight>
                  <a:srgbClr val="FFFFFF"/>
                </a:highlight>
                <a:latin typeface="Courier"/>
                <a:ea typeface="Courier"/>
                <a:cs typeface="Courier"/>
                <a:sym typeface="Courier"/>
              </a:rPr>
              <a:t>, </a:t>
            </a:r>
            <a:r>
              <a:rPr lang="en" sz="900">
                <a:solidFill>
                  <a:srgbClr val="032F62"/>
                </a:solidFill>
                <a:highlight>
                  <a:srgbClr val="FFFFFF"/>
                </a:highlight>
                <a:latin typeface="Courier"/>
                <a:ea typeface="Courier"/>
                <a:cs typeface="Courier"/>
                <a:sym typeface="Courier"/>
              </a:rPr>
              <a:t>"DiaryEntries"</a:t>
            </a:r>
            <a:r>
              <a:rPr lang="en" sz="900">
                <a:solidFill>
                  <a:srgbClr val="24292E"/>
                </a:solidFill>
                <a:highlight>
                  <a:srgbClr val="FFFFFF"/>
                </a:highlight>
                <a:latin typeface="Courier"/>
                <a:ea typeface="Courier"/>
                <a:cs typeface="Courier"/>
                <a:sym typeface="Courier"/>
              </a:rPr>
              <a:t>)</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6A737D"/>
                </a:solidFill>
                <a:highlight>
                  <a:srgbClr val="FFFFFF"/>
                </a:highlight>
                <a:latin typeface="Courier"/>
                <a:ea typeface="Courier"/>
                <a:cs typeface="Courier"/>
                <a:sym typeface="Courier"/>
              </a:rPr>
              <a:t># The os.walk() function is used to navigate through a collection of folders/files</a:t>
            </a:r>
            <a:endParaRPr sz="900">
              <a:solidFill>
                <a:srgbClr val="6A737D"/>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6A737D"/>
                </a:solidFill>
                <a:highlight>
                  <a:srgbClr val="FFFFFF"/>
                </a:highlight>
                <a:latin typeface="Courier"/>
                <a:ea typeface="Courier"/>
                <a:cs typeface="Courier"/>
                <a:sym typeface="Courier"/>
              </a:rPr>
              <a:t># This function returns three values for each step it takes: root, dirs, and files</a:t>
            </a:r>
            <a:endParaRPr sz="900">
              <a:solidFill>
                <a:srgbClr val="6A737D"/>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D73A49"/>
                </a:solidFill>
                <a:highlight>
                  <a:srgbClr val="FFFFFF"/>
                </a:highlight>
                <a:latin typeface="Courier"/>
                <a:ea typeface="Courier"/>
                <a:cs typeface="Courier"/>
                <a:sym typeface="Courier"/>
              </a:rPr>
              <a:t>for</a:t>
            </a:r>
            <a:r>
              <a:rPr lang="en" sz="900">
                <a:solidFill>
                  <a:srgbClr val="24292E"/>
                </a:solidFill>
                <a:highlight>
                  <a:srgbClr val="FFFFFF"/>
                </a:highlight>
                <a:latin typeface="Courier"/>
                <a:ea typeface="Courier"/>
                <a:cs typeface="Courier"/>
                <a:sym typeface="Courier"/>
              </a:rPr>
              <a:t> root, dirs, files </a:t>
            </a:r>
            <a:r>
              <a:rPr lang="en" sz="900">
                <a:solidFill>
                  <a:srgbClr val="D73A49"/>
                </a:solidFill>
                <a:highlight>
                  <a:srgbClr val="FFFFFF"/>
                </a:highlight>
                <a:latin typeface="Courier"/>
                <a:ea typeface="Courier"/>
                <a:cs typeface="Courier"/>
                <a:sym typeface="Courier"/>
              </a:rPr>
              <a:t>in</a:t>
            </a:r>
            <a:r>
              <a:rPr lang="en" sz="900">
                <a:solidFill>
                  <a:srgbClr val="24292E"/>
                </a:solidFill>
                <a:highlight>
                  <a:srgbClr val="FFFFFF"/>
                </a:highlight>
                <a:latin typeface="Courier"/>
                <a:ea typeface="Courier"/>
                <a:cs typeface="Courier"/>
                <a:sym typeface="Courier"/>
              </a:rPr>
              <a:t> os.walk(folder_path):</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highlight>
                  <a:srgbClr val="FFFFFF"/>
                </a:highlight>
                <a:latin typeface="Courier"/>
                <a:ea typeface="Courier"/>
                <a:cs typeface="Courier"/>
                <a:sym typeface="Courier"/>
              </a:rPr>
              <a:t>   </a:t>
            </a:r>
            <a:r>
              <a:rPr lang="en" sz="900">
                <a:solidFill>
                  <a:srgbClr val="6A737D"/>
                </a:solidFill>
                <a:highlight>
                  <a:srgbClr val="FFFFFF"/>
                </a:highlight>
                <a:latin typeface="Courier"/>
                <a:ea typeface="Courier"/>
                <a:cs typeface="Courier"/>
                <a:sym typeface="Courier"/>
              </a:rPr>
              <a:t># The root is the folder that is currently being searched through</a:t>
            </a:r>
            <a:endParaRPr sz="900">
              <a:solidFill>
                <a:srgbClr val="6A737D"/>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highlight>
                  <a:srgbClr val="FFFFFF"/>
                </a:highlight>
                <a:latin typeface="Courier"/>
                <a:ea typeface="Courier"/>
                <a:cs typeface="Courier"/>
                <a:sym typeface="Courier"/>
              </a:rPr>
              <a:t>   </a:t>
            </a:r>
            <a:r>
              <a:rPr lang="en" sz="900">
                <a:solidFill>
                  <a:srgbClr val="005CC5"/>
                </a:solidFill>
                <a:highlight>
                  <a:srgbClr val="FFFFFF"/>
                </a:highlight>
                <a:latin typeface="Courier"/>
                <a:ea typeface="Courier"/>
                <a:cs typeface="Courier"/>
                <a:sym typeface="Courier"/>
              </a:rPr>
              <a:t>print</a:t>
            </a:r>
            <a:r>
              <a:rPr lang="en" sz="900">
                <a:solidFill>
                  <a:srgbClr val="24292E"/>
                </a:solidFill>
                <a:highlight>
                  <a:srgbClr val="FFFFFF"/>
                </a:highlight>
                <a:latin typeface="Courier"/>
                <a:ea typeface="Courier"/>
                <a:cs typeface="Courier"/>
                <a:sym typeface="Courier"/>
              </a:rPr>
              <a:t>(</a:t>
            </a:r>
            <a:r>
              <a:rPr lang="en" sz="900">
                <a:solidFill>
                  <a:srgbClr val="032F62"/>
                </a:solidFill>
                <a:highlight>
                  <a:srgbClr val="FFFFFF"/>
                </a:highlight>
                <a:latin typeface="Courier"/>
                <a:ea typeface="Courier"/>
                <a:cs typeface="Courier"/>
                <a:sym typeface="Courier"/>
              </a:rPr>
              <a:t>"Currently inside of... "</a:t>
            </a:r>
            <a:r>
              <a:rPr lang="en" sz="900">
                <a:solidFill>
                  <a:srgbClr val="24292E"/>
                </a:solidFill>
                <a:highlight>
                  <a:srgbClr val="FFFFFF"/>
                </a:highlight>
                <a:latin typeface="Courier"/>
                <a:ea typeface="Courier"/>
                <a:cs typeface="Courier"/>
                <a:sym typeface="Courier"/>
              </a:rPr>
              <a:t> </a:t>
            </a:r>
            <a:r>
              <a:rPr lang="en" sz="900">
                <a:solidFill>
                  <a:srgbClr val="D73A49"/>
                </a:solidFill>
                <a:highlight>
                  <a:srgbClr val="FFFFFF"/>
                </a:highlight>
                <a:latin typeface="Courier"/>
                <a:ea typeface="Courier"/>
                <a:cs typeface="Courier"/>
                <a:sym typeface="Courier"/>
              </a:rPr>
              <a:t>+</a:t>
            </a:r>
            <a:r>
              <a:rPr lang="en" sz="900">
                <a:solidFill>
                  <a:srgbClr val="24292E"/>
                </a:solidFill>
                <a:highlight>
                  <a:srgbClr val="FFFFFF"/>
                </a:highlight>
                <a:latin typeface="Courier"/>
                <a:ea typeface="Courier"/>
                <a:cs typeface="Courier"/>
                <a:sym typeface="Courier"/>
              </a:rPr>
              <a:t> root)</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highlight>
                  <a:srgbClr val="FFFFFF"/>
                </a:highlight>
                <a:latin typeface="Courier"/>
                <a:ea typeface="Courier"/>
                <a:cs typeface="Courier"/>
                <a:sym typeface="Courier"/>
              </a:rPr>
              <a:t>   </a:t>
            </a:r>
            <a:r>
              <a:rPr lang="en" sz="900">
                <a:solidFill>
                  <a:srgbClr val="6A737D"/>
                </a:solidFill>
                <a:highlight>
                  <a:srgbClr val="FFFFFF"/>
                </a:highlight>
                <a:latin typeface="Courier"/>
                <a:ea typeface="Courier"/>
                <a:cs typeface="Courier"/>
                <a:sym typeface="Courier"/>
              </a:rPr>
              <a:t># The dirs list stores all of the names of the folders inside the current root</a:t>
            </a:r>
            <a:endParaRPr sz="900">
              <a:solidFill>
                <a:srgbClr val="6A737D"/>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highlight>
                  <a:srgbClr val="FFFFFF"/>
                </a:highlight>
                <a:latin typeface="Courier"/>
                <a:ea typeface="Courier"/>
                <a:cs typeface="Courier"/>
                <a:sym typeface="Courier"/>
              </a:rPr>
              <a:t>   </a:t>
            </a:r>
            <a:r>
              <a:rPr lang="en" sz="900">
                <a:solidFill>
                  <a:srgbClr val="005CC5"/>
                </a:solidFill>
                <a:highlight>
                  <a:srgbClr val="FFFFFF"/>
                </a:highlight>
                <a:latin typeface="Courier"/>
                <a:ea typeface="Courier"/>
                <a:cs typeface="Courier"/>
                <a:sym typeface="Courier"/>
              </a:rPr>
              <a:t>print</a:t>
            </a:r>
            <a:r>
              <a:rPr lang="en" sz="900">
                <a:solidFill>
                  <a:srgbClr val="24292E"/>
                </a:solidFill>
                <a:highlight>
                  <a:srgbClr val="FFFFFF"/>
                </a:highlight>
                <a:latin typeface="Courier"/>
                <a:ea typeface="Courier"/>
                <a:cs typeface="Courier"/>
                <a:sym typeface="Courier"/>
              </a:rPr>
              <a:t>(</a:t>
            </a:r>
            <a:r>
              <a:rPr lang="en" sz="900">
                <a:solidFill>
                  <a:srgbClr val="032F62"/>
                </a:solidFill>
                <a:highlight>
                  <a:srgbClr val="FFFFFF"/>
                </a:highlight>
                <a:latin typeface="Courier"/>
                <a:ea typeface="Courier"/>
                <a:cs typeface="Courier"/>
                <a:sym typeface="Courier"/>
              </a:rPr>
              <a:t>"The folders in here are..."</a:t>
            </a:r>
            <a:r>
              <a:rPr lang="en" sz="900">
                <a:solidFill>
                  <a:srgbClr val="24292E"/>
                </a:solidFill>
                <a:highlight>
                  <a:srgbClr val="FFFFFF"/>
                </a:highlight>
                <a:latin typeface="Courier"/>
                <a:ea typeface="Courier"/>
                <a:cs typeface="Courier"/>
                <a:sym typeface="Courier"/>
              </a:rPr>
              <a:t> </a:t>
            </a:r>
            <a:r>
              <a:rPr lang="en" sz="900">
                <a:solidFill>
                  <a:srgbClr val="D73A49"/>
                </a:solidFill>
                <a:highlight>
                  <a:srgbClr val="FFFFFF"/>
                </a:highlight>
                <a:latin typeface="Courier"/>
                <a:ea typeface="Courier"/>
                <a:cs typeface="Courier"/>
                <a:sym typeface="Courier"/>
              </a:rPr>
              <a:t>+</a:t>
            </a:r>
            <a:r>
              <a:rPr lang="en" sz="900">
                <a:solidFill>
                  <a:srgbClr val="24292E"/>
                </a:solidFill>
                <a:highlight>
                  <a:srgbClr val="FFFFFF"/>
                </a:highlight>
                <a:latin typeface="Courier"/>
                <a:ea typeface="Courier"/>
                <a:cs typeface="Courier"/>
                <a:sym typeface="Courier"/>
              </a:rPr>
              <a:t> </a:t>
            </a:r>
            <a:r>
              <a:rPr lang="en" sz="900">
                <a:solidFill>
                  <a:srgbClr val="005CC5"/>
                </a:solidFill>
                <a:highlight>
                  <a:srgbClr val="FFFFFF"/>
                </a:highlight>
                <a:latin typeface="Courier"/>
                <a:ea typeface="Courier"/>
                <a:cs typeface="Courier"/>
                <a:sym typeface="Courier"/>
              </a:rPr>
              <a:t>str</a:t>
            </a:r>
            <a:r>
              <a:rPr lang="en" sz="900">
                <a:solidFill>
                  <a:srgbClr val="24292E"/>
                </a:solidFill>
                <a:highlight>
                  <a:srgbClr val="FFFFFF"/>
                </a:highlight>
                <a:latin typeface="Courier"/>
                <a:ea typeface="Courier"/>
                <a:cs typeface="Courier"/>
                <a:sym typeface="Courier"/>
              </a:rPr>
              <a:t>(dirs))</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highlight>
                  <a:srgbClr val="FFFFFF"/>
                </a:highlight>
                <a:latin typeface="Courier"/>
                <a:ea typeface="Courier"/>
                <a:cs typeface="Courier"/>
                <a:sym typeface="Courier"/>
              </a:rPr>
              <a:t>   </a:t>
            </a:r>
            <a:r>
              <a:rPr lang="en" sz="900">
                <a:solidFill>
                  <a:srgbClr val="6A737D"/>
                </a:solidFill>
                <a:highlight>
                  <a:srgbClr val="FFFFFF"/>
                </a:highlight>
                <a:latin typeface="Courier"/>
                <a:ea typeface="Courier"/>
                <a:cs typeface="Courier"/>
                <a:sym typeface="Courier"/>
              </a:rPr>
              <a:t># The files list stores all of the names of the files inside the current root</a:t>
            </a:r>
            <a:endParaRPr sz="900">
              <a:solidFill>
                <a:srgbClr val="6A737D"/>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highlight>
                  <a:srgbClr val="FFFFFF"/>
                </a:highlight>
                <a:latin typeface="Courier"/>
                <a:ea typeface="Courier"/>
                <a:cs typeface="Courier"/>
                <a:sym typeface="Courier"/>
              </a:rPr>
              <a:t>   </a:t>
            </a:r>
            <a:r>
              <a:rPr lang="en" sz="900">
                <a:solidFill>
                  <a:srgbClr val="005CC5"/>
                </a:solidFill>
                <a:highlight>
                  <a:srgbClr val="FFFFFF"/>
                </a:highlight>
                <a:latin typeface="Courier"/>
                <a:ea typeface="Courier"/>
                <a:cs typeface="Courier"/>
                <a:sym typeface="Courier"/>
              </a:rPr>
              <a:t>print</a:t>
            </a:r>
            <a:r>
              <a:rPr lang="en" sz="900">
                <a:solidFill>
                  <a:srgbClr val="24292E"/>
                </a:solidFill>
                <a:highlight>
                  <a:srgbClr val="FFFFFF"/>
                </a:highlight>
                <a:latin typeface="Courier"/>
                <a:ea typeface="Courier"/>
                <a:cs typeface="Courier"/>
                <a:sym typeface="Courier"/>
              </a:rPr>
              <a:t>(</a:t>
            </a:r>
            <a:r>
              <a:rPr lang="en" sz="900">
                <a:solidFill>
                  <a:srgbClr val="032F62"/>
                </a:solidFill>
                <a:highlight>
                  <a:srgbClr val="FFFFFF"/>
                </a:highlight>
                <a:latin typeface="Courier"/>
                <a:ea typeface="Courier"/>
                <a:cs typeface="Courier"/>
                <a:sym typeface="Courier"/>
              </a:rPr>
              <a:t>"The files in here are..."</a:t>
            </a:r>
            <a:r>
              <a:rPr lang="en" sz="900">
                <a:solidFill>
                  <a:srgbClr val="24292E"/>
                </a:solidFill>
                <a:highlight>
                  <a:srgbClr val="FFFFFF"/>
                </a:highlight>
                <a:latin typeface="Courier"/>
                <a:ea typeface="Courier"/>
                <a:cs typeface="Courier"/>
                <a:sym typeface="Courier"/>
              </a:rPr>
              <a:t> </a:t>
            </a:r>
            <a:r>
              <a:rPr lang="en" sz="900">
                <a:solidFill>
                  <a:srgbClr val="D73A49"/>
                </a:solidFill>
                <a:highlight>
                  <a:srgbClr val="FFFFFF"/>
                </a:highlight>
                <a:latin typeface="Courier"/>
                <a:ea typeface="Courier"/>
                <a:cs typeface="Courier"/>
                <a:sym typeface="Courier"/>
              </a:rPr>
              <a:t>+</a:t>
            </a:r>
            <a:r>
              <a:rPr lang="en" sz="900">
                <a:solidFill>
                  <a:srgbClr val="24292E"/>
                </a:solidFill>
                <a:highlight>
                  <a:srgbClr val="FFFFFF"/>
                </a:highlight>
                <a:latin typeface="Courier"/>
                <a:ea typeface="Courier"/>
                <a:cs typeface="Courier"/>
                <a:sym typeface="Courier"/>
              </a:rPr>
              <a:t> </a:t>
            </a:r>
            <a:r>
              <a:rPr lang="en" sz="900">
                <a:solidFill>
                  <a:srgbClr val="005CC5"/>
                </a:solidFill>
                <a:highlight>
                  <a:srgbClr val="FFFFFF"/>
                </a:highlight>
                <a:latin typeface="Courier"/>
                <a:ea typeface="Courier"/>
                <a:cs typeface="Courier"/>
                <a:sym typeface="Courier"/>
              </a:rPr>
              <a:t>str</a:t>
            </a:r>
            <a:r>
              <a:rPr lang="en" sz="900">
                <a:solidFill>
                  <a:srgbClr val="24292E"/>
                </a:solidFill>
                <a:highlight>
                  <a:srgbClr val="FFFFFF"/>
                </a:highlight>
                <a:latin typeface="Courier"/>
                <a:ea typeface="Courier"/>
                <a:cs typeface="Courier"/>
                <a:sym typeface="Courier"/>
              </a:rPr>
              <a:t>(files))</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highlight>
                  <a:srgbClr val="FFFFFF"/>
                </a:highlight>
                <a:latin typeface="Courier"/>
                <a:ea typeface="Courier"/>
                <a:cs typeface="Courier"/>
                <a:sym typeface="Courier"/>
              </a:rPr>
              <a:t>   </a:t>
            </a:r>
            <a:r>
              <a:rPr lang="en" sz="900">
                <a:solidFill>
                  <a:srgbClr val="005CC5"/>
                </a:solidFill>
                <a:highlight>
                  <a:srgbClr val="FFFFFF"/>
                </a:highlight>
                <a:latin typeface="Courier"/>
                <a:ea typeface="Courier"/>
                <a:cs typeface="Courier"/>
                <a:sym typeface="Courier"/>
              </a:rPr>
              <a:t>print</a:t>
            </a:r>
            <a:r>
              <a:rPr lang="en" sz="900">
                <a:solidFill>
                  <a:srgbClr val="24292E"/>
                </a:solidFill>
                <a:highlight>
                  <a:srgbClr val="FFFFFF"/>
                </a:highlight>
                <a:latin typeface="Courier"/>
                <a:ea typeface="Courier"/>
                <a:cs typeface="Courier"/>
                <a:sym typeface="Courier"/>
              </a:rPr>
              <a:t>(</a:t>
            </a:r>
            <a:r>
              <a:rPr lang="en" sz="900">
                <a:solidFill>
                  <a:srgbClr val="032F62"/>
                </a:solidFill>
                <a:highlight>
                  <a:srgbClr val="FFFFFF"/>
                </a:highlight>
                <a:latin typeface="Courier"/>
                <a:ea typeface="Courier"/>
                <a:cs typeface="Courier"/>
                <a:sym typeface="Courier"/>
              </a:rPr>
              <a:t>"~~~~~~~~~~"</a:t>
            </a:r>
            <a:r>
              <a:rPr lang="en" sz="900">
                <a:solidFill>
                  <a:srgbClr val="24292E"/>
                </a:solidFill>
                <a:highlight>
                  <a:srgbClr val="FFFFFF"/>
                </a:highlight>
                <a:latin typeface="Courier"/>
                <a:ea typeface="Courier"/>
                <a:cs typeface="Courier"/>
                <a:sym typeface="Courier"/>
              </a:rPr>
              <a:t>)</a:t>
            </a:r>
            <a:endParaRPr sz="900">
              <a:solidFill>
                <a:srgbClr val="24292E"/>
              </a:solidFill>
              <a:highlight>
                <a:srgbClr val="FFFFFF"/>
              </a:highlight>
              <a:latin typeface="Courier"/>
              <a:ea typeface="Courier"/>
              <a:cs typeface="Courier"/>
              <a:sym typeface="Courier"/>
            </a:endParaRPr>
          </a:p>
          <a:p>
            <a:pPr indent="0" lvl="0" marL="0" rtl="0" algn="l">
              <a:spcBef>
                <a:spcPts val="0"/>
              </a:spcBef>
              <a:spcAft>
                <a:spcPts val="0"/>
              </a:spcAft>
              <a:buClr>
                <a:srgbClr val="000000"/>
              </a:buClr>
              <a:buSzPts val="1100"/>
              <a:buFont typeface="Arial"/>
              <a:buNone/>
            </a:pPr>
            <a:r>
              <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t/>
            </a:r>
            <a:endParaRPr sz="900">
              <a:solidFill>
                <a:srgbClr val="24292E"/>
              </a:solidFill>
              <a:highlight>
                <a:srgbClr val="FFFFFF"/>
              </a:highlight>
              <a:latin typeface="Courier"/>
              <a:ea typeface="Courier"/>
              <a:cs typeface="Courier"/>
              <a:sym typeface="Courier"/>
            </a:endParaRPr>
          </a:p>
          <a:p>
            <a:pPr indent="0" lvl="0" marL="0" rtl="0" algn="l">
              <a:spcBef>
                <a:spcPts val="0"/>
              </a:spcBef>
              <a:spcAft>
                <a:spcPts val="800"/>
              </a:spcAft>
              <a:buNone/>
            </a:pPr>
            <a:r>
              <a:t/>
            </a:r>
            <a:endParaRPr sz="900"/>
          </a:p>
        </p:txBody>
      </p:sp>
      <p:sp>
        <p:nvSpPr>
          <p:cNvPr id="1329" name="Google Shape;1329;p87"/>
          <p:cNvSpPr txBox="1"/>
          <p:nvPr>
            <p:ph idx="3" type="subTitle"/>
          </p:nvPr>
        </p:nvSpPr>
        <p:spPr>
          <a:xfrm>
            <a:off x="7055575" y="901350"/>
            <a:ext cx="1814100" cy="3784800"/>
          </a:xfrm>
          <a:prstGeom prst="rect">
            <a:avLst/>
          </a:prstGeom>
          <a:ln>
            <a:noFill/>
          </a:ln>
        </p:spPr>
        <p:txBody>
          <a:bodyPr anchorCtr="0" anchor="t" bIns="182875" lIns="182875" spcFirstLastPara="1" rIns="182875" wrap="square" tIns="182875">
            <a:noAutofit/>
          </a:bodyPr>
          <a:lstStyle/>
          <a:p>
            <a:pPr indent="0" lvl="0" marL="0" rtl="0" algn="l">
              <a:spcBef>
                <a:spcPts val="0"/>
              </a:spcBef>
              <a:spcAft>
                <a:spcPts val="0"/>
              </a:spcAft>
              <a:buNone/>
            </a:pPr>
            <a:r>
              <a:rPr lang="en" sz="1200">
                <a:solidFill>
                  <a:srgbClr val="24292E"/>
                </a:solidFill>
              </a:rPr>
              <a:t>The first field returned is the root. </a:t>
            </a:r>
            <a:endParaRPr sz="1200">
              <a:solidFill>
                <a:srgbClr val="24292E"/>
              </a:solidFill>
            </a:endParaRPr>
          </a:p>
          <a:p>
            <a:pPr indent="0" lvl="0" marL="0" rtl="0" algn="l">
              <a:spcBef>
                <a:spcPts val="0"/>
              </a:spcBef>
              <a:spcAft>
                <a:spcPts val="0"/>
              </a:spcAft>
              <a:buNone/>
            </a:pPr>
            <a:r>
              <a:t/>
            </a:r>
            <a:endParaRPr sz="1200">
              <a:solidFill>
                <a:srgbClr val="24292E"/>
              </a:solidFill>
            </a:endParaRPr>
          </a:p>
          <a:p>
            <a:pPr indent="0" lvl="0" marL="0" rtl="0" algn="l">
              <a:spcBef>
                <a:spcPts val="0"/>
              </a:spcBef>
              <a:spcAft>
                <a:spcPts val="0"/>
              </a:spcAft>
              <a:buNone/>
            </a:pPr>
            <a:r>
              <a:rPr lang="en" sz="1200">
                <a:solidFill>
                  <a:srgbClr val="24292E"/>
                </a:solidFill>
              </a:rPr>
              <a:t>The root variable lets the application know the current directory that </a:t>
            </a:r>
            <a:r>
              <a:rPr lang="en">
                <a:solidFill>
                  <a:srgbClr val="24292E"/>
                </a:solidFill>
                <a:latin typeface="Roboto Mono"/>
                <a:ea typeface="Roboto Mono"/>
                <a:cs typeface="Roboto Mono"/>
                <a:sym typeface="Roboto Mono"/>
              </a:rPr>
              <a:t>os.walk()</a:t>
            </a:r>
            <a:r>
              <a:rPr lang="en" sz="1200">
                <a:solidFill>
                  <a:srgbClr val="24292E"/>
                </a:solidFill>
              </a:rPr>
              <a:t> is moving through and the value stored within this variable will change to reflect the current position of the application.</a:t>
            </a:r>
            <a:r>
              <a:rPr lang="en" sz="1200">
                <a:solidFill>
                  <a:srgbClr val="24292E"/>
                </a:solidFill>
              </a:rPr>
              <a:t> </a:t>
            </a:r>
            <a:endParaRPr sz="1200">
              <a:solidFill>
                <a:srgbClr val="24292E"/>
              </a:solidFill>
            </a:endParaRPr>
          </a:p>
        </p:txBody>
      </p:sp>
      <p:sp>
        <p:nvSpPr>
          <p:cNvPr id="1330" name="Google Shape;1330;p8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OS Walk</a:t>
            </a:r>
            <a:endParaRPr/>
          </a:p>
        </p:txBody>
      </p:sp>
      <p:sp>
        <p:nvSpPr>
          <p:cNvPr id="1331" name="Google Shape;1331;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32" name="Google Shape;1332;p8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33" name="Google Shape;1333;p87"/>
          <p:cNvSpPr/>
          <p:nvPr/>
        </p:nvSpPr>
        <p:spPr>
          <a:xfrm>
            <a:off x="620150" y="2936525"/>
            <a:ext cx="4587300" cy="5337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7" name="Shape 1337"/>
        <p:cNvGrpSpPr/>
        <p:nvPr/>
      </p:nvGrpSpPr>
      <p:grpSpPr>
        <a:xfrm>
          <a:off x="0" y="0"/>
          <a:ext cx="0" cy="0"/>
          <a:chOff x="0" y="0"/>
          <a:chExt cx="0" cy="0"/>
        </a:xfrm>
      </p:grpSpPr>
      <p:sp>
        <p:nvSpPr>
          <p:cNvPr id="1338" name="Google Shape;1338;p88"/>
          <p:cNvSpPr txBox="1"/>
          <p:nvPr>
            <p:ph idx="1" type="subTitle"/>
          </p:nvPr>
        </p:nvSpPr>
        <p:spPr>
          <a:xfrm>
            <a:off x="0" y="675975"/>
            <a:ext cx="72684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Three main fields that os.walk () method can loop through: </a:t>
            </a:r>
            <a:endParaRPr/>
          </a:p>
        </p:txBody>
      </p:sp>
      <p:sp>
        <p:nvSpPr>
          <p:cNvPr id="1339" name="Google Shape;1339;p88"/>
          <p:cNvSpPr txBox="1"/>
          <p:nvPr>
            <p:ph idx="2" type="body"/>
          </p:nvPr>
        </p:nvSpPr>
        <p:spPr>
          <a:xfrm>
            <a:off x="0" y="1247550"/>
            <a:ext cx="6699600" cy="3895800"/>
          </a:xfrm>
          <a:prstGeom prst="rect">
            <a:avLst/>
          </a:prstGeom>
        </p:spPr>
        <p:txBody>
          <a:bodyPr anchorCtr="0" anchor="t" bIns="914400" lIns="457200" spcFirstLastPara="1" rIns="457200" wrap="square" tIns="0">
            <a:noAutofit/>
          </a:bodyPr>
          <a:lstStyle/>
          <a:p>
            <a:pPr indent="0" lvl="0" marL="0" rtl="0" algn="l">
              <a:lnSpc>
                <a:spcPct val="142857"/>
              </a:lnSpc>
              <a:spcBef>
                <a:spcPts val="0"/>
              </a:spcBef>
              <a:spcAft>
                <a:spcPts val="0"/>
              </a:spcAft>
              <a:buClr>
                <a:srgbClr val="000000"/>
              </a:buClr>
              <a:buSzPts val="1100"/>
              <a:buFont typeface="Arial"/>
              <a:buNone/>
            </a:pPr>
            <a:r>
              <a:rPr lang="en" sz="900">
                <a:solidFill>
                  <a:srgbClr val="6A737D"/>
                </a:solidFill>
                <a:highlight>
                  <a:srgbClr val="FFFFFF"/>
                </a:highlight>
                <a:latin typeface="Courier"/>
                <a:ea typeface="Courier"/>
                <a:cs typeface="Courier"/>
                <a:sym typeface="Courier"/>
              </a:rPr>
              <a:t># import the os library to use later</a:t>
            </a:r>
            <a:endParaRPr sz="900">
              <a:solidFill>
                <a:srgbClr val="6A737D"/>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D73A49"/>
                </a:solidFill>
                <a:highlight>
                  <a:srgbClr val="FFFFFF"/>
                </a:highlight>
                <a:latin typeface="Courier"/>
                <a:ea typeface="Courier"/>
                <a:cs typeface="Courier"/>
                <a:sym typeface="Courier"/>
              </a:rPr>
              <a:t>import</a:t>
            </a:r>
            <a:r>
              <a:rPr lang="en" sz="900">
                <a:solidFill>
                  <a:srgbClr val="24292E"/>
                </a:solidFill>
                <a:highlight>
                  <a:srgbClr val="FFFFFF"/>
                </a:highlight>
                <a:latin typeface="Courier"/>
                <a:ea typeface="Courier"/>
                <a:cs typeface="Courier"/>
                <a:sym typeface="Courier"/>
              </a:rPr>
              <a:t> os</a:t>
            </a:r>
            <a:endParaRPr sz="900">
              <a:solidFill>
                <a:srgbClr val="24292E"/>
              </a:solidFill>
              <a:highlight>
                <a:srgbClr val="FFFFFF"/>
              </a:highlight>
              <a:latin typeface="Courier"/>
              <a:ea typeface="Courier"/>
              <a:cs typeface="Courier"/>
              <a:sym typeface="Courier"/>
            </a:endParaRPr>
          </a:p>
          <a:p>
            <a:pPr indent="0" lvl="0" marL="0" rtl="0" algn="l">
              <a:spcBef>
                <a:spcPts val="0"/>
              </a:spcBef>
              <a:spcAft>
                <a:spcPts val="0"/>
              </a:spcAft>
              <a:buClr>
                <a:srgbClr val="000000"/>
              </a:buClr>
              <a:buSzPts val="1100"/>
              <a:buFont typeface="Arial"/>
              <a:buNone/>
            </a:pPr>
            <a:r>
              <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highlight>
                  <a:srgbClr val="FFFFFF"/>
                </a:highlight>
                <a:latin typeface="Courier"/>
                <a:ea typeface="Courier"/>
                <a:cs typeface="Courier"/>
                <a:sym typeface="Courier"/>
              </a:rPr>
              <a:t>folder_path </a:t>
            </a:r>
            <a:r>
              <a:rPr lang="en" sz="900">
                <a:solidFill>
                  <a:srgbClr val="D73A49"/>
                </a:solidFill>
                <a:highlight>
                  <a:srgbClr val="FFFFFF"/>
                </a:highlight>
                <a:latin typeface="Courier"/>
                <a:ea typeface="Courier"/>
                <a:cs typeface="Courier"/>
                <a:sym typeface="Courier"/>
              </a:rPr>
              <a:t>=</a:t>
            </a:r>
            <a:r>
              <a:rPr lang="en" sz="900">
                <a:solidFill>
                  <a:srgbClr val="24292E"/>
                </a:solidFill>
                <a:highlight>
                  <a:srgbClr val="FFFFFF"/>
                </a:highlight>
                <a:latin typeface="Courier"/>
                <a:ea typeface="Courier"/>
                <a:cs typeface="Courier"/>
                <a:sym typeface="Courier"/>
              </a:rPr>
              <a:t> os.path.join(</a:t>
            </a:r>
            <a:r>
              <a:rPr lang="en" sz="900">
                <a:solidFill>
                  <a:srgbClr val="032F62"/>
                </a:solidFill>
                <a:highlight>
                  <a:srgbClr val="FFFFFF"/>
                </a:highlight>
                <a:latin typeface="Courier"/>
                <a:ea typeface="Courier"/>
                <a:cs typeface="Courier"/>
                <a:sym typeface="Courier"/>
              </a:rPr>
              <a:t>"Resources"</a:t>
            </a:r>
            <a:r>
              <a:rPr lang="en" sz="900">
                <a:solidFill>
                  <a:srgbClr val="24292E"/>
                </a:solidFill>
                <a:highlight>
                  <a:srgbClr val="FFFFFF"/>
                </a:highlight>
                <a:latin typeface="Courier"/>
                <a:ea typeface="Courier"/>
                <a:cs typeface="Courier"/>
                <a:sym typeface="Courier"/>
              </a:rPr>
              <a:t>, </a:t>
            </a:r>
            <a:r>
              <a:rPr lang="en" sz="900">
                <a:solidFill>
                  <a:srgbClr val="032F62"/>
                </a:solidFill>
                <a:highlight>
                  <a:srgbClr val="FFFFFF"/>
                </a:highlight>
                <a:latin typeface="Courier"/>
                <a:ea typeface="Courier"/>
                <a:cs typeface="Courier"/>
                <a:sym typeface="Courier"/>
              </a:rPr>
              <a:t>"DiaryEntries"</a:t>
            </a:r>
            <a:r>
              <a:rPr lang="en" sz="900">
                <a:solidFill>
                  <a:srgbClr val="24292E"/>
                </a:solidFill>
                <a:highlight>
                  <a:srgbClr val="FFFFFF"/>
                </a:highlight>
                <a:latin typeface="Courier"/>
                <a:ea typeface="Courier"/>
                <a:cs typeface="Courier"/>
                <a:sym typeface="Courier"/>
              </a:rPr>
              <a:t>)</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6A737D"/>
                </a:solidFill>
                <a:highlight>
                  <a:srgbClr val="FFFFFF"/>
                </a:highlight>
                <a:latin typeface="Courier"/>
                <a:ea typeface="Courier"/>
                <a:cs typeface="Courier"/>
                <a:sym typeface="Courier"/>
              </a:rPr>
              <a:t># The os.walk() function is used to navigate through a collection of folders/files</a:t>
            </a:r>
            <a:endParaRPr sz="900">
              <a:solidFill>
                <a:srgbClr val="6A737D"/>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6A737D"/>
                </a:solidFill>
                <a:highlight>
                  <a:srgbClr val="FFFFFF"/>
                </a:highlight>
                <a:latin typeface="Courier"/>
                <a:ea typeface="Courier"/>
                <a:cs typeface="Courier"/>
                <a:sym typeface="Courier"/>
              </a:rPr>
              <a:t># This function returns three values for each step it takes: root, dirs, and files</a:t>
            </a:r>
            <a:endParaRPr sz="900">
              <a:solidFill>
                <a:srgbClr val="6A737D"/>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D73A49"/>
                </a:solidFill>
                <a:highlight>
                  <a:srgbClr val="FFFFFF"/>
                </a:highlight>
                <a:latin typeface="Courier"/>
                <a:ea typeface="Courier"/>
                <a:cs typeface="Courier"/>
                <a:sym typeface="Courier"/>
              </a:rPr>
              <a:t>for</a:t>
            </a:r>
            <a:r>
              <a:rPr lang="en" sz="900">
                <a:solidFill>
                  <a:srgbClr val="24292E"/>
                </a:solidFill>
                <a:highlight>
                  <a:srgbClr val="FFFFFF"/>
                </a:highlight>
                <a:latin typeface="Courier"/>
                <a:ea typeface="Courier"/>
                <a:cs typeface="Courier"/>
                <a:sym typeface="Courier"/>
              </a:rPr>
              <a:t> root, dirs, files </a:t>
            </a:r>
            <a:r>
              <a:rPr lang="en" sz="900">
                <a:solidFill>
                  <a:srgbClr val="D73A49"/>
                </a:solidFill>
                <a:highlight>
                  <a:srgbClr val="FFFFFF"/>
                </a:highlight>
                <a:latin typeface="Courier"/>
                <a:ea typeface="Courier"/>
                <a:cs typeface="Courier"/>
                <a:sym typeface="Courier"/>
              </a:rPr>
              <a:t>in</a:t>
            </a:r>
            <a:r>
              <a:rPr lang="en" sz="900">
                <a:solidFill>
                  <a:srgbClr val="24292E"/>
                </a:solidFill>
                <a:highlight>
                  <a:srgbClr val="FFFFFF"/>
                </a:highlight>
                <a:latin typeface="Courier"/>
                <a:ea typeface="Courier"/>
                <a:cs typeface="Courier"/>
                <a:sym typeface="Courier"/>
              </a:rPr>
              <a:t> os.walk(folder_path):</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highlight>
                  <a:srgbClr val="FFFFFF"/>
                </a:highlight>
                <a:latin typeface="Courier"/>
                <a:ea typeface="Courier"/>
                <a:cs typeface="Courier"/>
                <a:sym typeface="Courier"/>
              </a:rPr>
              <a:t>   </a:t>
            </a:r>
            <a:r>
              <a:rPr lang="en" sz="900">
                <a:solidFill>
                  <a:srgbClr val="6A737D"/>
                </a:solidFill>
                <a:highlight>
                  <a:srgbClr val="FFFFFF"/>
                </a:highlight>
                <a:latin typeface="Courier"/>
                <a:ea typeface="Courier"/>
                <a:cs typeface="Courier"/>
                <a:sym typeface="Courier"/>
              </a:rPr>
              <a:t># The root is the folder that is currently being searched through</a:t>
            </a:r>
            <a:endParaRPr sz="900">
              <a:solidFill>
                <a:srgbClr val="6A737D"/>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highlight>
                  <a:srgbClr val="FFFFFF"/>
                </a:highlight>
                <a:latin typeface="Courier"/>
                <a:ea typeface="Courier"/>
                <a:cs typeface="Courier"/>
                <a:sym typeface="Courier"/>
              </a:rPr>
              <a:t>   </a:t>
            </a:r>
            <a:r>
              <a:rPr lang="en" sz="900">
                <a:solidFill>
                  <a:srgbClr val="005CC5"/>
                </a:solidFill>
                <a:highlight>
                  <a:srgbClr val="FFFFFF"/>
                </a:highlight>
                <a:latin typeface="Courier"/>
                <a:ea typeface="Courier"/>
                <a:cs typeface="Courier"/>
                <a:sym typeface="Courier"/>
              </a:rPr>
              <a:t>print</a:t>
            </a:r>
            <a:r>
              <a:rPr lang="en" sz="900">
                <a:solidFill>
                  <a:srgbClr val="24292E"/>
                </a:solidFill>
                <a:highlight>
                  <a:srgbClr val="FFFFFF"/>
                </a:highlight>
                <a:latin typeface="Courier"/>
                <a:ea typeface="Courier"/>
                <a:cs typeface="Courier"/>
                <a:sym typeface="Courier"/>
              </a:rPr>
              <a:t>(</a:t>
            </a:r>
            <a:r>
              <a:rPr lang="en" sz="900">
                <a:solidFill>
                  <a:srgbClr val="032F62"/>
                </a:solidFill>
                <a:highlight>
                  <a:srgbClr val="FFFFFF"/>
                </a:highlight>
                <a:latin typeface="Courier"/>
                <a:ea typeface="Courier"/>
                <a:cs typeface="Courier"/>
                <a:sym typeface="Courier"/>
              </a:rPr>
              <a:t>"Currently inside of... "</a:t>
            </a:r>
            <a:r>
              <a:rPr lang="en" sz="900">
                <a:solidFill>
                  <a:srgbClr val="24292E"/>
                </a:solidFill>
                <a:highlight>
                  <a:srgbClr val="FFFFFF"/>
                </a:highlight>
                <a:latin typeface="Courier"/>
                <a:ea typeface="Courier"/>
                <a:cs typeface="Courier"/>
                <a:sym typeface="Courier"/>
              </a:rPr>
              <a:t> </a:t>
            </a:r>
            <a:r>
              <a:rPr lang="en" sz="900">
                <a:solidFill>
                  <a:srgbClr val="D73A49"/>
                </a:solidFill>
                <a:highlight>
                  <a:srgbClr val="FFFFFF"/>
                </a:highlight>
                <a:latin typeface="Courier"/>
                <a:ea typeface="Courier"/>
                <a:cs typeface="Courier"/>
                <a:sym typeface="Courier"/>
              </a:rPr>
              <a:t>+</a:t>
            </a:r>
            <a:r>
              <a:rPr lang="en" sz="900">
                <a:solidFill>
                  <a:srgbClr val="24292E"/>
                </a:solidFill>
                <a:highlight>
                  <a:srgbClr val="FFFFFF"/>
                </a:highlight>
                <a:latin typeface="Courier"/>
                <a:ea typeface="Courier"/>
                <a:cs typeface="Courier"/>
                <a:sym typeface="Courier"/>
              </a:rPr>
              <a:t> root)</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highlight>
                  <a:srgbClr val="FFFFFF"/>
                </a:highlight>
                <a:latin typeface="Courier"/>
                <a:ea typeface="Courier"/>
                <a:cs typeface="Courier"/>
                <a:sym typeface="Courier"/>
              </a:rPr>
              <a:t>   </a:t>
            </a:r>
            <a:r>
              <a:rPr lang="en" sz="900">
                <a:solidFill>
                  <a:srgbClr val="6A737D"/>
                </a:solidFill>
                <a:highlight>
                  <a:srgbClr val="FFFFFF"/>
                </a:highlight>
                <a:latin typeface="Courier"/>
                <a:ea typeface="Courier"/>
                <a:cs typeface="Courier"/>
                <a:sym typeface="Courier"/>
              </a:rPr>
              <a:t># The dirs list stores all of the names of the folders inside the current root</a:t>
            </a:r>
            <a:endParaRPr sz="900">
              <a:solidFill>
                <a:srgbClr val="6A737D"/>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highlight>
                  <a:srgbClr val="FFFFFF"/>
                </a:highlight>
                <a:latin typeface="Courier"/>
                <a:ea typeface="Courier"/>
                <a:cs typeface="Courier"/>
                <a:sym typeface="Courier"/>
              </a:rPr>
              <a:t>   </a:t>
            </a:r>
            <a:r>
              <a:rPr lang="en" sz="900">
                <a:solidFill>
                  <a:srgbClr val="005CC5"/>
                </a:solidFill>
                <a:highlight>
                  <a:srgbClr val="FFFFFF"/>
                </a:highlight>
                <a:latin typeface="Courier"/>
                <a:ea typeface="Courier"/>
                <a:cs typeface="Courier"/>
                <a:sym typeface="Courier"/>
              </a:rPr>
              <a:t>print</a:t>
            </a:r>
            <a:r>
              <a:rPr lang="en" sz="900">
                <a:solidFill>
                  <a:srgbClr val="24292E"/>
                </a:solidFill>
                <a:highlight>
                  <a:srgbClr val="FFFFFF"/>
                </a:highlight>
                <a:latin typeface="Courier"/>
                <a:ea typeface="Courier"/>
                <a:cs typeface="Courier"/>
                <a:sym typeface="Courier"/>
              </a:rPr>
              <a:t>(</a:t>
            </a:r>
            <a:r>
              <a:rPr lang="en" sz="900">
                <a:solidFill>
                  <a:srgbClr val="032F62"/>
                </a:solidFill>
                <a:highlight>
                  <a:srgbClr val="FFFFFF"/>
                </a:highlight>
                <a:latin typeface="Courier"/>
                <a:ea typeface="Courier"/>
                <a:cs typeface="Courier"/>
                <a:sym typeface="Courier"/>
              </a:rPr>
              <a:t>"The folders in here are..."</a:t>
            </a:r>
            <a:r>
              <a:rPr lang="en" sz="900">
                <a:solidFill>
                  <a:srgbClr val="24292E"/>
                </a:solidFill>
                <a:highlight>
                  <a:srgbClr val="FFFFFF"/>
                </a:highlight>
                <a:latin typeface="Courier"/>
                <a:ea typeface="Courier"/>
                <a:cs typeface="Courier"/>
                <a:sym typeface="Courier"/>
              </a:rPr>
              <a:t> </a:t>
            </a:r>
            <a:r>
              <a:rPr lang="en" sz="900">
                <a:solidFill>
                  <a:srgbClr val="D73A49"/>
                </a:solidFill>
                <a:highlight>
                  <a:srgbClr val="FFFFFF"/>
                </a:highlight>
                <a:latin typeface="Courier"/>
                <a:ea typeface="Courier"/>
                <a:cs typeface="Courier"/>
                <a:sym typeface="Courier"/>
              </a:rPr>
              <a:t>+</a:t>
            </a:r>
            <a:r>
              <a:rPr lang="en" sz="900">
                <a:solidFill>
                  <a:srgbClr val="24292E"/>
                </a:solidFill>
                <a:highlight>
                  <a:srgbClr val="FFFFFF"/>
                </a:highlight>
                <a:latin typeface="Courier"/>
                <a:ea typeface="Courier"/>
                <a:cs typeface="Courier"/>
                <a:sym typeface="Courier"/>
              </a:rPr>
              <a:t> </a:t>
            </a:r>
            <a:r>
              <a:rPr lang="en" sz="900">
                <a:solidFill>
                  <a:srgbClr val="005CC5"/>
                </a:solidFill>
                <a:highlight>
                  <a:srgbClr val="FFFFFF"/>
                </a:highlight>
                <a:latin typeface="Courier"/>
                <a:ea typeface="Courier"/>
                <a:cs typeface="Courier"/>
                <a:sym typeface="Courier"/>
              </a:rPr>
              <a:t>str</a:t>
            </a:r>
            <a:r>
              <a:rPr lang="en" sz="900">
                <a:solidFill>
                  <a:srgbClr val="24292E"/>
                </a:solidFill>
                <a:highlight>
                  <a:srgbClr val="FFFFFF"/>
                </a:highlight>
                <a:latin typeface="Courier"/>
                <a:ea typeface="Courier"/>
                <a:cs typeface="Courier"/>
                <a:sym typeface="Courier"/>
              </a:rPr>
              <a:t>(dirs))</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highlight>
                  <a:srgbClr val="FFFFFF"/>
                </a:highlight>
                <a:latin typeface="Courier"/>
                <a:ea typeface="Courier"/>
                <a:cs typeface="Courier"/>
                <a:sym typeface="Courier"/>
              </a:rPr>
              <a:t>   </a:t>
            </a:r>
            <a:r>
              <a:rPr lang="en" sz="900">
                <a:solidFill>
                  <a:srgbClr val="6A737D"/>
                </a:solidFill>
                <a:highlight>
                  <a:srgbClr val="FFFFFF"/>
                </a:highlight>
                <a:latin typeface="Courier"/>
                <a:ea typeface="Courier"/>
                <a:cs typeface="Courier"/>
                <a:sym typeface="Courier"/>
              </a:rPr>
              <a:t># The files list stores all of the names of the files inside the current root</a:t>
            </a:r>
            <a:endParaRPr sz="900">
              <a:solidFill>
                <a:srgbClr val="6A737D"/>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highlight>
                  <a:srgbClr val="FFFFFF"/>
                </a:highlight>
                <a:latin typeface="Courier"/>
                <a:ea typeface="Courier"/>
                <a:cs typeface="Courier"/>
                <a:sym typeface="Courier"/>
              </a:rPr>
              <a:t>   </a:t>
            </a:r>
            <a:r>
              <a:rPr lang="en" sz="900">
                <a:solidFill>
                  <a:srgbClr val="005CC5"/>
                </a:solidFill>
                <a:highlight>
                  <a:srgbClr val="FFFFFF"/>
                </a:highlight>
                <a:latin typeface="Courier"/>
                <a:ea typeface="Courier"/>
                <a:cs typeface="Courier"/>
                <a:sym typeface="Courier"/>
              </a:rPr>
              <a:t>print</a:t>
            </a:r>
            <a:r>
              <a:rPr lang="en" sz="900">
                <a:solidFill>
                  <a:srgbClr val="24292E"/>
                </a:solidFill>
                <a:highlight>
                  <a:srgbClr val="FFFFFF"/>
                </a:highlight>
                <a:latin typeface="Courier"/>
                <a:ea typeface="Courier"/>
                <a:cs typeface="Courier"/>
                <a:sym typeface="Courier"/>
              </a:rPr>
              <a:t>(</a:t>
            </a:r>
            <a:r>
              <a:rPr lang="en" sz="900">
                <a:solidFill>
                  <a:srgbClr val="032F62"/>
                </a:solidFill>
                <a:highlight>
                  <a:srgbClr val="FFFFFF"/>
                </a:highlight>
                <a:latin typeface="Courier"/>
                <a:ea typeface="Courier"/>
                <a:cs typeface="Courier"/>
                <a:sym typeface="Courier"/>
              </a:rPr>
              <a:t>"The files in here are..."</a:t>
            </a:r>
            <a:r>
              <a:rPr lang="en" sz="900">
                <a:solidFill>
                  <a:srgbClr val="24292E"/>
                </a:solidFill>
                <a:highlight>
                  <a:srgbClr val="FFFFFF"/>
                </a:highlight>
                <a:latin typeface="Courier"/>
                <a:ea typeface="Courier"/>
                <a:cs typeface="Courier"/>
                <a:sym typeface="Courier"/>
              </a:rPr>
              <a:t> </a:t>
            </a:r>
            <a:r>
              <a:rPr lang="en" sz="900">
                <a:solidFill>
                  <a:srgbClr val="D73A49"/>
                </a:solidFill>
                <a:highlight>
                  <a:srgbClr val="FFFFFF"/>
                </a:highlight>
                <a:latin typeface="Courier"/>
                <a:ea typeface="Courier"/>
                <a:cs typeface="Courier"/>
                <a:sym typeface="Courier"/>
              </a:rPr>
              <a:t>+</a:t>
            </a:r>
            <a:r>
              <a:rPr lang="en" sz="900">
                <a:solidFill>
                  <a:srgbClr val="24292E"/>
                </a:solidFill>
                <a:highlight>
                  <a:srgbClr val="FFFFFF"/>
                </a:highlight>
                <a:latin typeface="Courier"/>
                <a:ea typeface="Courier"/>
                <a:cs typeface="Courier"/>
                <a:sym typeface="Courier"/>
              </a:rPr>
              <a:t> </a:t>
            </a:r>
            <a:r>
              <a:rPr lang="en" sz="900">
                <a:solidFill>
                  <a:srgbClr val="005CC5"/>
                </a:solidFill>
                <a:highlight>
                  <a:srgbClr val="FFFFFF"/>
                </a:highlight>
                <a:latin typeface="Courier"/>
                <a:ea typeface="Courier"/>
                <a:cs typeface="Courier"/>
                <a:sym typeface="Courier"/>
              </a:rPr>
              <a:t>str</a:t>
            </a:r>
            <a:r>
              <a:rPr lang="en" sz="900">
                <a:solidFill>
                  <a:srgbClr val="24292E"/>
                </a:solidFill>
                <a:highlight>
                  <a:srgbClr val="FFFFFF"/>
                </a:highlight>
                <a:latin typeface="Courier"/>
                <a:ea typeface="Courier"/>
                <a:cs typeface="Courier"/>
                <a:sym typeface="Courier"/>
              </a:rPr>
              <a:t>(files))</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highlight>
                  <a:srgbClr val="FFFFFF"/>
                </a:highlight>
                <a:latin typeface="Courier"/>
                <a:ea typeface="Courier"/>
                <a:cs typeface="Courier"/>
                <a:sym typeface="Courier"/>
              </a:rPr>
              <a:t>   </a:t>
            </a:r>
            <a:r>
              <a:rPr lang="en" sz="900">
                <a:solidFill>
                  <a:srgbClr val="005CC5"/>
                </a:solidFill>
                <a:highlight>
                  <a:srgbClr val="FFFFFF"/>
                </a:highlight>
                <a:latin typeface="Courier"/>
                <a:ea typeface="Courier"/>
                <a:cs typeface="Courier"/>
                <a:sym typeface="Courier"/>
              </a:rPr>
              <a:t>print</a:t>
            </a:r>
            <a:r>
              <a:rPr lang="en" sz="900">
                <a:solidFill>
                  <a:srgbClr val="24292E"/>
                </a:solidFill>
                <a:highlight>
                  <a:srgbClr val="FFFFFF"/>
                </a:highlight>
                <a:latin typeface="Courier"/>
                <a:ea typeface="Courier"/>
                <a:cs typeface="Courier"/>
                <a:sym typeface="Courier"/>
              </a:rPr>
              <a:t>(</a:t>
            </a:r>
            <a:r>
              <a:rPr lang="en" sz="900">
                <a:solidFill>
                  <a:srgbClr val="032F62"/>
                </a:solidFill>
                <a:highlight>
                  <a:srgbClr val="FFFFFF"/>
                </a:highlight>
                <a:latin typeface="Courier"/>
                <a:ea typeface="Courier"/>
                <a:cs typeface="Courier"/>
                <a:sym typeface="Courier"/>
              </a:rPr>
              <a:t>"~~~~~~~~~~"</a:t>
            </a:r>
            <a:r>
              <a:rPr lang="en" sz="900">
                <a:solidFill>
                  <a:srgbClr val="24292E"/>
                </a:solidFill>
                <a:highlight>
                  <a:srgbClr val="FFFFFF"/>
                </a:highlight>
                <a:latin typeface="Courier"/>
                <a:ea typeface="Courier"/>
                <a:cs typeface="Courier"/>
                <a:sym typeface="Courier"/>
              </a:rPr>
              <a:t>)</a:t>
            </a:r>
            <a:endParaRPr sz="900">
              <a:solidFill>
                <a:srgbClr val="24292E"/>
              </a:solidFill>
              <a:highlight>
                <a:srgbClr val="FFFFFF"/>
              </a:highlight>
              <a:latin typeface="Courier"/>
              <a:ea typeface="Courier"/>
              <a:cs typeface="Courier"/>
              <a:sym typeface="Courier"/>
            </a:endParaRPr>
          </a:p>
          <a:p>
            <a:pPr indent="0" lvl="0" marL="0" rtl="0" algn="l">
              <a:spcBef>
                <a:spcPts val="0"/>
              </a:spcBef>
              <a:spcAft>
                <a:spcPts val="0"/>
              </a:spcAft>
              <a:buClr>
                <a:srgbClr val="000000"/>
              </a:buClr>
              <a:buSzPts val="1100"/>
              <a:buFont typeface="Arial"/>
              <a:buNone/>
            </a:pPr>
            <a:r>
              <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t/>
            </a:r>
            <a:endParaRPr sz="900">
              <a:solidFill>
                <a:srgbClr val="24292E"/>
              </a:solidFill>
              <a:highlight>
                <a:srgbClr val="FFFFFF"/>
              </a:highlight>
              <a:latin typeface="Courier"/>
              <a:ea typeface="Courier"/>
              <a:cs typeface="Courier"/>
              <a:sym typeface="Courier"/>
            </a:endParaRPr>
          </a:p>
          <a:p>
            <a:pPr indent="0" lvl="0" marL="0" rtl="0" algn="l">
              <a:spcBef>
                <a:spcPts val="0"/>
              </a:spcBef>
              <a:spcAft>
                <a:spcPts val="800"/>
              </a:spcAft>
              <a:buNone/>
            </a:pPr>
            <a:r>
              <a:t/>
            </a:r>
            <a:endParaRPr sz="900"/>
          </a:p>
        </p:txBody>
      </p:sp>
      <p:sp>
        <p:nvSpPr>
          <p:cNvPr id="1340" name="Google Shape;1340;p88"/>
          <p:cNvSpPr txBox="1"/>
          <p:nvPr>
            <p:ph idx="3" type="subTitle"/>
          </p:nvPr>
        </p:nvSpPr>
        <p:spPr>
          <a:xfrm>
            <a:off x="7055575" y="892225"/>
            <a:ext cx="1814100" cy="3784800"/>
          </a:xfrm>
          <a:prstGeom prst="rect">
            <a:avLst/>
          </a:prstGeom>
          <a:ln>
            <a:noFill/>
          </a:ln>
        </p:spPr>
        <p:txBody>
          <a:bodyPr anchorCtr="0" anchor="t" bIns="182875" lIns="182875" spcFirstLastPara="1" rIns="182875" wrap="square" tIns="182875">
            <a:noAutofit/>
          </a:bodyPr>
          <a:lstStyle/>
          <a:p>
            <a:pPr indent="0" lvl="0" marL="0" rtl="0" algn="l">
              <a:spcBef>
                <a:spcPts val="0"/>
              </a:spcBef>
              <a:spcAft>
                <a:spcPts val="0"/>
              </a:spcAft>
              <a:buNone/>
            </a:pPr>
            <a:r>
              <a:rPr lang="en" sz="1200">
                <a:solidFill>
                  <a:srgbClr val="24292E"/>
                </a:solidFill>
              </a:rPr>
              <a:t>The second field returned are the dirs. </a:t>
            </a:r>
            <a:endParaRPr sz="1200">
              <a:solidFill>
                <a:srgbClr val="24292E"/>
              </a:solidFill>
            </a:endParaRPr>
          </a:p>
          <a:p>
            <a:pPr indent="0" lvl="0" marL="0" rtl="0" algn="l">
              <a:spcBef>
                <a:spcPts val="0"/>
              </a:spcBef>
              <a:spcAft>
                <a:spcPts val="0"/>
              </a:spcAft>
              <a:buNone/>
            </a:pPr>
            <a:r>
              <a:t/>
            </a:r>
            <a:endParaRPr sz="1200">
              <a:solidFill>
                <a:srgbClr val="24292E"/>
              </a:solidFill>
            </a:endParaRPr>
          </a:p>
          <a:p>
            <a:pPr indent="0" lvl="0" marL="0" rtl="0" algn="l">
              <a:spcBef>
                <a:spcPts val="0"/>
              </a:spcBef>
              <a:spcAft>
                <a:spcPts val="0"/>
              </a:spcAft>
              <a:buNone/>
            </a:pPr>
            <a:r>
              <a:rPr lang="en" sz="1200">
                <a:solidFill>
                  <a:srgbClr val="24292E"/>
                </a:solidFill>
              </a:rPr>
              <a:t>The dirs variable is a list of all the folders that are located within the current root. </a:t>
            </a:r>
            <a:endParaRPr sz="1200">
              <a:solidFill>
                <a:srgbClr val="24292E"/>
              </a:solidFill>
            </a:endParaRPr>
          </a:p>
          <a:p>
            <a:pPr indent="0" lvl="0" marL="0" rtl="0" algn="l">
              <a:spcBef>
                <a:spcPts val="0"/>
              </a:spcBef>
              <a:spcAft>
                <a:spcPts val="0"/>
              </a:spcAft>
              <a:buNone/>
            </a:pPr>
            <a:r>
              <a:t/>
            </a:r>
            <a:endParaRPr sz="1200">
              <a:solidFill>
                <a:srgbClr val="24292E"/>
              </a:solidFill>
            </a:endParaRPr>
          </a:p>
          <a:p>
            <a:pPr indent="0" lvl="0" marL="0" rtl="0" algn="l">
              <a:spcBef>
                <a:spcPts val="0"/>
              </a:spcBef>
              <a:spcAft>
                <a:spcPts val="0"/>
              </a:spcAft>
              <a:buNone/>
            </a:pPr>
            <a:r>
              <a:rPr lang="en" sz="1200">
                <a:solidFill>
                  <a:srgbClr val="24292E"/>
                </a:solidFill>
              </a:rPr>
              <a:t>These are the folders that </a:t>
            </a:r>
            <a:r>
              <a:rPr lang="en" sz="1100">
                <a:solidFill>
                  <a:srgbClr val="24292E"/>
                </a:solidFill>
                <a:latin typeface="Roboto Mono"/>
                <a:ea typeface="Roboto Mono"/>
                <a:cs typeface="Roboto Mono"/>
                <a:sym typeface="Roboto Mono"/>
              </a:rPr>
              <a:t>os.walk()</a:t>
            </a:r>
            <a:r>
              <a:rPr lang="en" sz="1200">
                <a:solidFill>
                  <a:srgbClr val="24292E"/>
                </a:solidFill>
              </a:rPr>
              <a:t> will navigate into eventually.</a:t>
            </a:r>
            <a:endParaRPr sz="1200">
              <a:solidFill>
                <a:srgbClr val="24292E"/>
              </a:solidFill>
            </a:endParaRPr>
          </a:p>
        </p:txBody>
      </p:sp>
      <p:sp>
        <p:nvSpPr>
          <p:cNvPr id="1341" name="Google Shape;1341;p88"/>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OS Walk</a:t>
            </a:r>
            <a:endParaRPr/>
          </a:p>
        </p:txBody>
      </p:sp>
      <p:sp>
        <p:nvSpPr>
          <p:cNvPr id="1342" name="Google Shape;1342;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43" name="Google Shape;1343;p88"/>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44" name="Google Shape;1344;p88"/>
          <p:cNvSpPr/>
          <p:nvPr/>
        </p:nvSpPr>
        <p:spPr>
          <a:xfrm>
            <a:off x="601900" y="3547550"/>
            <a:ext cx="5535600" cy="5337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8" name="Shape 1348"/>
        <p:cNvGrpSpPr/>
        <p:nvPr/>
      </p:nvGrpSpPr>
      <p:grpSpPr>
        <a:xfrm>
          <a:off x="0" y="0"/>
          <a:ext cx="0" cy="0"/>
          <a:chOff x="0" y="0"/>
          <a:chExt cx="0" cy="0"/>
        </a:xfrm>
      </p:grpSpPr>
      <p:sp>
        <p:nvSpPr>
          <p:cNvPr id="1349" name="Google Shape;1349;p89"/>
          <p:cNvSpPr txBox="1"/>
          <p:nvPr>
            <p:ph idx="1" type="subTitle"/>
          </p:nvPr>
        </p:nvSpPr>
        <p:spPr>
          <a:xfrm>
            <a:off x="0" y="675975"/>
            <a:ext cx="72684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Three main fields that os.walk () method can loop through: </a:t>
            </a:r>
            <a:endParaRPr/>
          </a:p>
        </p:txBody>
      </p:sp>
      <p:sp>
        <p:nvSpPr>
          <p:cNvPr id="1350" name="Google Shape;1350;p89"/>
          <p:cNvSpPr txBox="1"/>
          <p:nvPr>
            <p:ph idx="2" type="body"/>
          </p:nvPr>
        </p:nvSpPr>
        <p:spPr>
          <a:xfrm>
            <a:off x="0" y="1247550"/>
            <a:ext cx="6699600" cy="3895800"/>
          </a:xfrm>
          <a:prstGeom prst="rect">
            <a:avLst/>
          </a:prstGeom>
        </p:spPr>
        <p:txBody>
          <a:bodyPr anchorCtr="0" anchor="t" bIns="914400" lIns="457200" spcFirstLastPara="1" rIns="457200" wrap="square" tIns="0">
            <a:noAutofit/>
          </a:bodyPr>
          <a:lstStyle/>
          <a:p>
            <a:pPr indent="0" lvl="0" marL="0" rtl="0" algn="l">
              <a:lnSpc>
                <a:spcPct val="142857"/>
              </a:lnSpc>
              <a:spcBef>
                <a:spcPts val="0"/>
              </a:spcBef>
              <a:spcAft>
                <a:spcPts val="0"/>
              </a:spcAft>
              <a:buClr>
                <a:srgbClr val="000000"/>
              </a:buClr>
              <a:buSzPts val="1100"/>
              <a:buFont typeface="Arial"/>
              <a:buNone/>
            </a:pPr>
            <a:r>
              <a:rPr lang="en" sz="900">
                <a:solidFill>
                  <a:srgbClr val="6A737D"/>
                </a:solidFill>
                <a:highlight>
                  <a:srgbClr val="FFFFFF"/>
                </a:highlight>
                <a:latin typeface="Courier"/>
                <a:ea typeface="Courier"/>
                <a:cs typeface="Courier"/>
                <a:sym typeface="Courier"/>
              </a:rPr>
              <a:t># import the os library to use later</a:t>
            </a:r>
            <a:endParaRPr sz="900">
              <a:solidFill>
                <a:srgbClr val="6A737D"/>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D73A49"/>
                </a:solidFill>
                <a:highlight>
                  <a:srgbClr val="FFFFFF"/>
                </a:highlight>
                <a:latin typeface="Courier"/>
                <a:ea typeface="Courier"/>
                <a:cs typeface="Courier"/>
                <a:sym typeface="Courier"/>
              </a:rPr>
              <a:t>import</a:t>
            </a:r>
            <a:r>
              <a:rPr lang="en" sz="900">
                <a:solidFill>
                  <a:srgbClr val="24292E"/>
                </a:solidFill>
                <a:highlight>
                  <a:srgbClr val="FFFFFF"/>
                </a:highlight>
                <a:latin typeface="Courier"/>
                <a:ea typeface="Courier"/>
                <a:cs typeface="Courier"/>
                <a:sym typeface="Courier"/>
              </a:rPr>
              <a:t> os</a:t>
            </a:r>
            <a:endParaRPr sz="900">
              <a:solidFill>
                <a:srgbClr val="24292E"/>
              </a:solidFill>
              <a:highlight>
                <a:srgbClr val="FFFFFF"/>
              </a:highlight>
              <a:latin typeface="Courier"/>
              <a:ea typeface="Courier"/>
              <a:cs typeface="Courier"/>
              <a:sym typeface="Courier"/>
            </a:endParaRPr>
          </a:p>
          <a:p>
            <a:pPr indent="0" lvl="0" marL="0" rtl="0" algn="l">
              <a:spcBef>
                <a:spcPts val="0"/>
              </a:spcBef>
              <a:spcAft>
                <a:spcPts val="0"/>
              </a:spcAft>
              <a:buClr>
                <a:srgbClr val="000000"/>
              </a:buClr>
              <a:buSzPts val="1100"/>
              <a:buFont typeface="Arial"/>
              <a:buNone/>
            </a:pPr>
            <a:r>
              <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highlight>
                  <a:srgbClr val="FFFFFF"/>
                </a:highlight>
                <a:latin typeface="Courier"/>
                <a:ea typeface="Courier"/>
                <a:cs typeface="Courier"/>
                <a:sym typeface="Courier"/>
              </a:rPr>
              <a:t>folder_path </a:t>
            </a:r>
            <a:r>
              <a:rPr lang="en" sz="900">
                <a:solidFill>
                  <a:srgbClr val="D73A49"/>
                </a:solidFill>
                <a:highlight>
                  <a:srgbClr val="FFFFFF"/>
                </a:highlight>
                <a:latin typeface="Courier"/>
                <a:ea typeface="Courier"/>
                <a:cs typeface="Courier"/>
                <a:sym typeface="Courier"/>
              </a:rPr>
              <a:t>=</a:t>
            </a:r>
            <a:r>
              <a:rPr lang="en" sz="900">
                <a:solidFill>
                  <a:srgbClr val="24292E"/>
                </a:solidFill>
                <a:highlight>
                  <a:srgbClr val="FFFFFF"/>
                </a:highlight>
                <a:latin typeface="Courier"/>
                <a:ea typeface="Courier"/>
                <a:cs typeface="Courier"/>
                <a:sym typeface="Courier"/>
              </a:rPr>
              <a:t> os.path.join(</a:t>
            </a:r>
            <a:r>
              <a:rPr lang="en" sz="900">
                <a:solidFill>
                  <a:srgbClr val="032F62"/>
                </a:solidFill>
                <a:highlight>
                  <a:srgbClr val="FFFFFF"/>
                </a:highlight>
                <a:latin typeface="Courier"/>
                <a:ea typeface="Courier"/>
                <a:cs typeface="Courier"/>
                <a:sym typeface="Courier"/>
              </a:rPr>
              <a:t>"Resources"</a:t>
            </a:r>
            <a:r>
              <a:rPr lang="en" sz="900">
                <a:solidFill>
                  <a:srgbClr val="24292E"/>
                </a:solidFill>
                <a:highlight>
                  <a:srgbClr val="FFFFFF"/>
                </a:highlight>
                <a:latin typeface="Courier"/>
                <a:ea typeface="Courier"/>
                <a:cs typeface="Courier"/>
                <a:sym typeface="Courier"/>
              </a:rPr>
              <a:t>, </a:t>
            </a:r>
            <a:r>
              <a:rPr lang="en" sz="900">
                <a:solidFill>
                  <a:srgbClr val="032F62"/>
                </a:solidFill>
                <a:highlight>
                  <a:srgbClr val="FFFFFF"/>
                </a:highlight>
                <a:latin typeface="Courier"/>
                <a:ea typeface="Courier"/>
                <a:cs typeface="Courier"/>
                <a:sym typeface="Courier"/>
              </a:rPr>
              <a:t>"DiaryEntries"</a:t>
            </a:r>
            <a:r>
              <a:rPr lang="en" sz="900">
                <a:solidFill>
                  <a:srgbClr val="24292E"/>
                </a:solidFill>
                <a:highlight>
                  <a:srgbClr val="FFFFFF"/>
                </a:highlight>
                <a:latin typeface="Courier"/>
                <a:ea typeface="Courier"/>
                <a:cs typeface="Courier"/>
                <a:sym typeface="Courier"/>
              </a:rPr>
              <a:t>)</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6A737D"/>
                </a:solidFill>
                <a:highlight>
                  <a:srgbClr val="FFFFFF"/>
                </a:highlight>
                <a:latin typeface="Courier"/>
                <a:ea typeface="Courier"/>
                <a:cs typeface="Courier"/>
                <a:sym typeface="Courier"/>
              </a:rPr>
              <a:t># The os.walk() function is used to navigate through a collection of folders/files</a:t>
            </a:r>
            <a:endParaRPr sz="900">
              <a:solidFill>
                <a:srgbClr val="6A737D"/>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6A737D"/>
                </a:solidFill>
                <a:highlight>
                  <a:srgbClr val="FFFFFF"/>
                </a:highlight>
                <a:latin typeface="Courier"/>
                <a:ea typeface="Courier"/>
                <a:cs typeface="Courier"/>
                <a:sym typeface="Courier"/>
              </a:rPr>
              <a:t># This function returns three values for each step it takes: root, dirs, and files</a:t>
            </a:r>
            <a:endParaRPr sz="900">
              <a:solidFill>
                <a:srgbClr val="6A737D"/>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D73A49"/>
                </a:solidFill>
                <a:highlight>
                  <a:srgbClr val="FFFFFF"/>
                </a:highlight>
                <a:latin typeface="Courier"/>
                <a:ea typeface="Courier"/>
                <a:cs typeface="Courier"/>
                <a:sym typeface="Courier"/>
              </a:rPr>
              <a:t>for</a:t>
            </a:r>
            <a:r>
              <a:rPr lang="en" sz="900">
                <a:solidFill>
                  <a:srgbClr val="24292E"/>
                </a:solidFill>
                <a:highlight>
                  <a:srgbClr val="FFFFFF"/>
                </a:highlight>
                <a:latin typeface="Courier"/>
                <a:ea typeface="Courier"/>
                <a:cs typeface="Courier"/>
                <a:sym typeface="Courier"/>
              </a:rPr>
              <a:t> root, dirs, files </a:t>
            </a:r>
            <a:r>
              <a:rPr lang="en" sz="900">
                <a:solidFill>
                  <a:srgbClr val="D73A49"/>
                </a:solidFill>
                <a:highlight>
                  <a:srgbClr val="FFFFFF"/>
                </a:highlight>
                <a:latin typeface="Courier"/>
                <a:ea typeface="Courier"/>
                <a:cs typeface="Courier"/>
                <a:sym typeface="Courier"/>
              </a:rPr>
              <a:t>in</a:t>
            </a:r>
            <a:r>
              <a:rPr lang="en" sz="900">
                <a:solidFill>
                  <a:srgbClr val="24292E"/>
                </a:solidFill>
                <a:highlight>
                  <a:srgbClr val="FFFFFF"/>
                </a:highlight>
                <a:latin typeface="Courier"/>
                <a:ea typeface="Courier"/>
                <a:cs typeface="Courier"/>
                <a:sym typeface="Courier"/>
              </a:rPr>
              <a:t> os.walk(folder_path):</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highlight>
                  <a:srgbClr val="FFFFFF"/>
                </a:highlight>
                <a:latin typeface="Courier"/>
                <a:ea typeface="Courier"/>
                <a:cs typeface="Courier"/>
                <a:sym typeface="Courier"/>
              </a:rPr>
              <a:t>   </a:t>
            </a:r>
            <a:r>
              <a:rPr lang="en" sz="900">
                <a:solidFill>
                  <a:srgbClr val="6A737D"/>
                </a:solidFill>
                <a:highlight>
                  <a:srgbClr val="FFFFFF"/>
                </a:highlight>
                <a:latin typeface="Courier"/>
                <a:ea typeface="Courier"/>
                <a:cs typeface="Courier"/>
                <a:sym typeface="Courier"/>
              </a:rPr>
              <a:t># The root is the folder that is currently being searched through</a:t>
            </a:r>
            <a:endParaRPr sz="900">
              <a:solidFill>
                <a:srgbClr val="6A737D"/>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highlight>
                  <a:srgbClr val="FFFFFF"/>
                </a:highlight>
                <a:latin typeface="Courier"/>
                <a:ea typeface="Courier"/>
                <a:cs typeface="Courier"/>
                <a:sym typeface="Courier"/>
              </a:rPr>
              <a:t>   </a:t>
            </a:r>
            <a:r>
              <a:rPr lang="en" sz="900">
                <a:solidFill>
                  <a:srgbClr val="005CC5"/>
                </a:solidFill>
                <a:highlight>
                  <a:srgbClr val="FFFFFF"/>
                </a:highlight>
                <a:latin typeface="Courier"/>
                <a:ea typeface="Courier"/>
                <a:cs typeface="Courier"/>
                <a:sym typeface="Courier"/>
              </a:rPr>
              <a:t>print</a:t>
            </a:r>
            <a:r>
              <a:rPr lang="en" sz="900">
                <a:solidFill>
                  <a:srgbClr val="24292E"/>
                </a:solidFill>
                <a:highlight>
                  <a:srgbClr val="FFFFFF"/>
                </a:highlight>
                <a:latin typeface="Courier"/>
                <a:ea typeface="Courier"/>
                <a:cs typeface="Courier"/>
                <a:sym typeface="Courier"/>
              </a:rPr>
              <a:t>(</a:t>
            </a:r>
            <a:r>
              <a:rPr lang="en" sz="900">
                <a:solidFill>
                  <a:srgbClr val="032F62"/>
                </a:solidFill>
                <a:highlight>
                  <a:srgbClr val="FFFFFF"/>
                </a:highlight>
                <a:latin typeface="Courier"/>
                <a:ea typeface="Courier"/>
                <a:cs typeface="Courier"/>
                <a:sym typeface="Courier"/>
              </a:rPr>
              <a:t>"Currently inside of... "</a:t>
            </a:r>
            <a:r>
              <a:rPr lang="en" sz="900">
                <a:solidFill>
                  <a:srgbClr val="24292E"/>
                </a:solidFill>
                <a:highlight>
                  <a:srgbClr val="FFFFFF"/>
                </a:highlight>
                <a:latin typeface="Courier"/>
                <a:ea typeface="Courier"/>
                <a:cs typeface="Courier"/>
                <a:sym typeface="Courier"/>
              </a:rPr>
              <a:t> </a:t>
            </a:r>
            <a:r>
              <a:rPr lang="en" sz="900">
                <a:solidFill>
                  <a:srgbClr val="D73A49"/>
                </a:solidFill>
                <a:highlight>
                  <a:srgbClr val="FFFFFF"/>
                </a:highlight>
                <a:latin typeface="Courier"/>
                <a:ea typeface="Courier"/>
                <a:cs typeface="Courier"/>
                <a:sym typeface="Courier"/>
              </a:rPr>
              <a:t>+</a:t>
            </a:r>
            <a:r>
              <a:rPr lang="en" sz="900">
                <a:solidFill>
                  <a:srgbClr val="24292E"/>
                </a:solidFill>
                <a:highlight>
                  <a:srgbClr val="FFFFFF"/>
                </a:highlight>
                <a:latin typeface="Courier"/>
                <a:ea typeface="Courier"/>
                <a:cs typeface="Courier"/>
                <a:sym typeface="Courier"/>
              </a:rPr>
              <a:t> root)</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highlight>
                  <a:srgbClr val="FFFFFF"/>
                </a:highlight>
                <a:latin typeface="Courier"/>
                <a:ea typeface="Courier"/>
                <a:cs typeface="Courier"/>
                <a:sym typeface="Courier"/>
              </a:rPr>
              <a:t>   </a:t>
            </a:r>
            <a:r>
              <a:rPr lang="en" sz="900">
                <a:solidFill>
                  <a:srgbClr val="6A737D"/>
                </a:solidFill>
                <a:highlight>
                  <a:srgbClr val="FFFFFF"/>
                </a:highlight>
                <a:latin typeface="Courier"/>
                <a:ea typeface="Courier"/>
                <a:cs typeface="Courier"/>
                <a:sym typeface="Courier"/>
              </a:rPr>
              <a:t># The dirs list stores all of the names of the folders inside the current root</a:t>
            </a:r>
            <a:endParaRPr sz="900">
              <a:solidFill>
                <a:srgbClr val="6A737D"/>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highlight>
                  <a:srgbClr val="FFFFFF"/>
                </a:highlight>
                <a:latin typeface="Courier"/>
                <a:ea typeface="Courier"/>
                <a:cs typeface="Courier"/>
                <a:sym typeface="Courier"/>
              </a:rPr>
              <a:t>   </a:t>
            </a:r>
            <a:r>
              <a:rPr lang="en" sz="900">
                <a:solidFill>
                  <a:srgbClr val="005CC5"/>
                </a:solidFill>
                <a:highlight>
                  <a:srgbClr val="FFFFFF"/>
                </a:highlight>
                <a:latin typeface="Courier"/>
                <a:ea typeface="Courier"/>
                <a:cs typeface="Courier"/>
                <a:sym typeface="Courier"/>
              </a:rPr>
              <a:t>print</a:t>
            </a:r>
            <a:r>
              <a:rPr lang="en" sz="900">
                <a:solidFill>
                  <a:srgbClr val="24292E"/>
                </a:solidFill>
                <a:highlight>
                  <a:srgbClr val="FFFFFF"/>
                </a:highlight>
                <a:latin typeface="Courier"/>
                <a:ea typeface="Courier"/>
                <a:cs typeface="Courier"/>
                <a:sym typeface="Courier"/>
              </a:rPr>
              <a:t>(</a:t>
            </a:r>
            <a:r>
              <a:rPr lang="en" sz="900">
                <a:solidFill>
                  <a:srgbClr val="032F62"/>
                </a:solidFill>
                <a:highlight>
                  <a:srgbClr val="FFFFFF"/>
                </a:highlight>
                <a:latin typeface="Courier"/>
                <a:ea typeface="Courier"/>
                <a:cs typeface="Courier"/>
                <a:sym typeface="Courier"/>
              </a:rPr>
              <a:t>"The folders in here are..."</a:t>
            </a:r>
            <a:r>
              <a:rPr lang="en" sz="900">
                <a:solidFill>
                  <a:srgbClr val="24292E"/>
                </a:solidFill>
                <a:highlight>
                  <a:srgbClr val="FFFFFF"/>
                </a:highlight>
                <a:latin typeface="Courier"/>
                <a:ea typeface="Courier"/>
                <a:cs typeface="Courier"/>
                <a:sym typeface="Courier"/>
              </a:rPr>
              <a:t> </a:t>
            </a:r>
            <a:r>
              <a:rPr lang="en" sz="900">
                <a:solidFill>
                  <a:srgbClr val="D73A49"/>
                </a:solidFill>
                <a:highlight>
                  <a:srgbClr val="FFFFFF"/>
                </a:highlight>
                <a:latin typeface="Courier"/>
                <a:ea typeface="Courier"/>
                <a:cs typeface="Courier"/>
                <a:sym typeface="Courier"/>
              </a:rPr>
              <a:t>+</a:t>
            </a:r>
            <a:r>
              <a:rPr lang="en" sz="900">
                <a:solidFill>
                  <a:srgbClr val="24292E"/>
                </a:solidFill>
                <a:highlight>
                  <a:srgbClr val="FFFFFF"/>
                </a:highlight>
                <a:latin typeface="Courier"/>
                <a:ea typeface="Courier"/>
                <a:cs typeface="Courier"/>
                <a:sym typeface="Courier"/>
              </a:rPr>
              <a:t> </a:t>
            </a:r>
            <a:r>
              <a:rPr lang="en" sz="900">
                <a:solidFill>
                  <a:srgbClr val="005CC5"/>
                </a:solidFill>
                <a:highlight>
                  <a:srgbClr val="FFFFFF"/>
                </a:highlight>
                <a:latin typeface="Courier"/>
                <a:ea typeface="Courier"/>
                <a:cs typeface="Courier"/>
                <a:sym typeface="Courier"/>
              </a:rPr>
              <a:t>str</a:t>
            </a:r>
            <a:r>
              <a:rPr lang="en" sz="900">
                <a:solidFill>
                  <a:srgbClr val="24292E"/>
                </a:solidFill>
                <a:highlight>
                  <a:srgbClr val="FFFFFF"/>
                </a:highlight>
                <a:latin typeface="Courier"/>
                <a:ea typeface="Courier"/>
                <a:cs typeface="Courier"/>
                <a:sym typeface="Courier"/>
              </a:rPr>
              <a:t>(dirs))</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highlight>
                  <a:srgbClr val="FFFFFF"/>
                </a:highlight>
                <a:latin typeface="Courier"/>
                <a:ea typeface="Courier"/>
                <a:cs typeface="Courier"/>
                <a:sym typeface="Courier"/>
              </a:rPr>
              <a:t>   </a:t>
            </a:r>
            <a:r>
              <a:rPr lang="en" sz="900">
                <a:solidFill>
                  <a:srgbClr val="6A737D"/>
                </a:solidFill>
                <a:highlight>
                  <a:srgbClr val="FFFFFF"/>
                </a:highlight>
                <a:latin typeface="Courier"/>
                <a:ea typeface="Courier"/>
                <a:cs typeface="Courier"/>
                <a:sym typeface="Courier"/>
              </a:rPr>
              <a:t># The files list stores all of the names of the files inside the current root</a:t>
            </a:r>
            <a:endParaRPr sz="900">
              <a:solidFill>
                <a:srgbClr val="6A737D"/>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highlight>
                  <a:srgbClr val="FFFFFF"/>
                </a:highlight>
                <a:latin typeface="Courier"/>
                <a:ea typeface="Courier"/>
                <a:cs typeface="Courier"/>
                <a:sym typeface="Courier"/>
              </a:rPr>
              <a:t>   </a:t>
            </a:r>
            <a:r>
              <a:rPr lang="en" sz="900">
                <a:solidFill>
                  <a:srgbClr val="005CC5"/>
                </a:solidFill>
                <a:highlight>
                  <a:srgbClr val="FFFFFF"/>
                </a:highlight>
                <a:latin typeface="Courier"/>
                <a:ea typeface="Courier"/>
                <a:cs typeface="Courier"/>
                <a:sym typeface="Courier"/>
              </a:rPr>
              <a:t>print</a:t>
            </a:r>
            <a:r>
              <a:rPr lang="en" sz="900">
                <a:solidFill>
                  <a:srgbClr val="24292E"/>
                </a:solidFill>
                <a:highlight>
                  <a:srgbClr val="FFFFFF"/>
                </a:highlight>
                <a:latin typeface="Courier"/>
                <a:ea typeface="Courier"/>
                <a:cs typeface="Courier"/>
                <a:sym typeface="Courier"/>
              </a:rPr>
              <a:t>(</a:t>
            </a:r>
            <a:r>
              <a:rPr lang="en" sz="900">
                <a:solidFill>
                  <a:srgbClr val="032F62"/>
                </a:solidFill>
                <a:highlight>
                  <a:srgbClr val="FFFFFF"/>
                </a:highlight>
                <a:latin typeface="Courier"/>
                <a:ea typeface="Courier"/>
                <a:cs typeface="Courier"/>
                <a:sym typeface="Courier"/>
              </a:rPr>
              <a:t>"The files in here are..."</a:t>
            </a:r>
            <a:r>
              <a:rPr lang="en" sz="900">
                <a:solidFill>
                  <a:srgbClr val="24292E"/>
                </a:solidFill>
                <a:highlight>
                  <a:srgbClr val="FFFFFF"/>
                </a:highlight>
                <a:latin typeface="Courier"/>
                <a:ea typeface="Courier"/>
                <a:cs typeface="Courier"/>
                <a:sym typeface="Courier"/>
              </a:rPr>
              <a:t> </a:t>
            </a:r>
            <a:r>
              <a:rPr lang="en" sz="900">
                <a:solidFill>
                  <a:srgbClr val="D73A49"/>
                </a:solidFill>
                <a:highlight>
                  <a:srgbClr val="FFFFFF"/>
                </a:highlight>
                <a:latin typeface="Courier"/>
                <a:ea typeface="Courier"/>
                <a:cs typeface="Courier"/>
                <a:sym typeface="Courier"/>
              </a:rPr>
              <a:t>+</a:t>
            </a:r>
            <a:r>
              <a:rPr lang="en" sz="900">
                <a:solidFill>
                  <a:srgbClr val="24292E"/>
                </a:solidFill>
                <a:highlight>
                  <a:srgbClr val="FFFFFF"/>
                </a:highlight>
                <a:latin typeface="Courier"/>
                <a:ea typeface="Courier"/>
                <a:cs typeface="Courier"/>
                <a:sym typeface="Courier"/>
              </a:rPr>
              <a:t> </a:t>
            </a:r>
            <a:r>
              <a:rPr lang="en" sz="900">
                <a:solidFill>
                  <a:srgbClr val="005CC5"/>
                </a:solidFill>
                <a:highlight>
                  <a:srgbClr val="FFFFFF"/>
                </a:highlight>
                <a:latin typeface="Courier"/>
                <a:ea typeface="Courier"/>
                <a:cs typeface="Courier"/>
                <a:sym typeface="Courier"/>
              </a:rPr>
              <a:t>str</a:t>
            </a:r>
            <a:r>
              <a:rPr lang="en" sz="900">
                <a:solidFill>
                  <a:srgbClr val="24292E"/>
                </a:solidFill>
                <a:highlight>
                  <a:srgbClr val="FFFFFF"/>
                </a:highlight>
                <a:latin typeface="Courier"/>
                <a:ea typeface="Courier"/>
                <a:cs typeface="Courier"/>
                <a:sym typeface="Courier"/>
              </a:rPr>
              <a:t>(files))</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900">
                <a:solidFill>
                  <a:srgbClr val="24292E"/>
                </a:solidFill>
                <a:highlight>
                  <a:srgbClr val="FFFFFF"/>
                </a:highlight>
                <a:latin typeface="Courier"/>
                <a:ea typeface="Courier"/>
                <a:cs typeface="Courier"/>
                <a:sym typeface="Courier"/>
              </a:rPr>
              <a:t>   </a:t>
            </a:r>
            <a:r>
              <a:rPr lang="en" sz="900">
                <a:solidFill>
                  <a:srgbClr val="005CC5"/>
                </a:solidFill>
                <a:highlight>
                  <a:srgbClr val="FFFFFF"/>
                </a:highlight>
                <a:latin typeface="Courier"/>
                <a:ea typeface="Courier"/>
                <a:cs typeface="Courier"/>
                <a:sym typeface="Courier"/>
              </a:rPr>
              <a:t>print</a:t>
            </a:r>
            <a:r>
              <a:rPr lang="en" sz="900">
                <a:solidFill>
                  <a:srgbClr val="24292E"/>
                </a:solidFill>
                <a:highlight>
                  <a:srgbClr val="FFFFFF"/>
                </a:highlight>
                <a:latin typeface="Courier"/>
                <a:ea typeface="Courier"/>
                <a:cs typeface="Courier"/>
                <a:sym typeface="Courier"/>
              </a:rPr>
              <a:t>(</a:t>
            </a:r>
            <a:r>
              <a:rPr lang="en" sz="900">
                <a:solidFill>
                  <a:srgbClr val="032F62"/>
                </a:solidFill>
                <a:highlight>
                  <a:srgbClr val="FFFFFF"/>
                </a:highlight>
                <a:latin typeface="Courier"/>
                <a:ea typeface="Courier"/>
                <a:cs typeface="Courier"/>
                <a:sym typeface="Courier"/>
              </a:rPr>
              <a:t>"~~~~~~~~~~"</a:t>
            </a:r>
            <a:r>
              <a:rPr lang="en" sz="900">
                <a:solidFill>
                  <a:srgbClr val="24292E"/>
                </a:solidFill>
                <a:highlight>
                  <a:srgbClr val="FFFFFF"/>
                </a:highlight>
                <a:latin typeface="Courier"/>
                <a:ea typeface="Courier"/>
                <a:cs typeface="Courier"/>
                <a:sym typeface="Courier"/>
              </a:rPr>
              <a:t>)</a:t>
            </a:r>
            <a:endParaRPr sz="900">
              <a:solidFill>
                <a:srgbClr val="24292E"/>
              </a:solidFill>
              <a:highlight>
                <a:srgbClr val="FFFFFF"/>
              </a:highlight>
              <a:latin typeface="Courier"/>
              <a:ea typeface="Courier"/>
              <a:cs typeface="Courier"/>
              <a:sym typeface="Courier"/>
            </a:endParaRPr>
          </a:p>
          <a:p>
            <a:pPr indent="0" lvl="0" marL="0" rtl="0" algn="l">
              <a:spcBef>
                <a:spcPts val="0"/>
              </a:spcBef>
              <a:spcAft>
                <a:spcPts val="0"/>
              </a:spcAft>
              <a:buClr>
                <a:srgbClr val="000000"/>
              </a:buClr>
              <a:buSzPts val="1100"/>
              <a:buFont typeface="Arial"/>
              <a:buNone/>
            </a:pPr>
            <a:r>
              <a:t/>
            </a:r>
            <a:endParaRPr sz="9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t/>
            </a:r>
            <a:endParaRPr sz="900">
              <a:solidFill>
                <a:srgbClr val="24292E"/>
              </a:solidFill>
              <a:highlight>
                <a:srgbClr val="FFFFFF"/>
              </a:highlight>
              <a:latin typeface="Courier"/>
              <a:ea typeface="Courier"/>
              <a:cs typeface="Courier"/>
              <a:sym typeface="Courier"/>
            </a:endParaRPr>
          </a:p>
          <a:p>
            <a:pPr indent="0" lvl="0" marL="0" rtl="0" algn="l">
              <a:spcBef>
                <a:spcPts val="0"/>
              </a:spcBef>
              <a:spcAft>
                <a:spcPts val="800"/>
              </a:spcAft>
              <a:buNone/>
            </a:pPr>
            <a:r>
              <a:t/>
            </a:r>
            <a:endParaRPr sz="900"/>
          </a:p>
        </p:txBody>
      </p:sp>
      <p:sp>
        <p:nvSpPr>
          <p:cNvPr id="1351" name="Google Shape;1351;p89"/>
          <p:cNvSpPr txBox="1"/>
          <p:nvPr>
            <p:ph idx="3" type="subTitle"/>
          </p:nvPr>
        </p:nvSpPr>
        <p:spPr>
          <a:xfrm>
            <a:off x="7055575" y="892225"/>
            <a:ext cx="1814100" cy="3784800"/>
          </a:xfrm>
          <a:prstGeom prst="rect">
            <a:avLst/>
          </a:prstGeom>
          <a:ln>
            <a:noFill/>
          </a:ln>
        </p:spPr>
        <p:txBody>
          <a:bodyPr anchorCtr="0" anchor="t" bIns="182875" lIns="182875" spcFirstLastPara="1" rIns="182875" wrap="square" tIns="182875">
            <a:noAutofit/>
          </a:bodyPr>
          <a:lstStyle/>
          <a:p>
            <a:pPr indent="0" lvl="0" marL="0" rtl="0" algn="l">
              <a:spcBef>
                <a:spcPts val="0"/>
              </a:spcBef>
              <a:spcAft>
                <a:spcPts val="0"/>
              </a:spcAft>
              <a:buNone/>
            </a:pPr>
            <a:r>
              <a:rPr lang="en" sz="1200">
                <a:solidFill>
                  <a:srgbClr val="24292E"/>
                </a:solidFill>
                <a:latin typeface="Arial"/>
                <a:ea typeface="Arial"/>
                <a:cs typeface="Arial"/>
                <a:sym typeface="Arial"/>
              </a:rPr>
              <a:t>The third field returned are the files. </a:t>
            </a:r>
            <a:endParaRPr sz="1200">
              <a:solidFill>
                <a:srgbClr val="24292E"/>
              </a:solidFill>
              <a:latin typeface="Arial"/>
              <a:ea typeface="Arial"/>
              <a:cs typeface="Arial"/>
              <a:sym typeface="Arial"/>
            </a:endParaRPr>
          </a:p>
          <a:p>
            <a:pPr indent="0" lvl="0" marL="0" rtl="0" algn="l">
              <a:spcBef>
                <a:spcPts val="0"/>
              </a:spcBef>
              <a:spcAft>
                <a:spcPts val="0"/>
              </a:spcAft>
              <a:buNone/>
            </a:pPr>
            <a:r>
              <a:t/>
            </a:r>
            <a:endParaRPr sz="1200">
              <a:solidFill>
                <a:srgbClr val="24292E"/>
              </a:solidFill>
              <a:latin typeface="Arial"/>
              <a:ea typeface="Arial"/>
              <a:cs typeface="Arial"/>
              <a:sym typeface="Arial"/>
            </a:endParaRPr>
          </a:p>
          <a:p>
            <a:pPr indent="0" lvl="0" marL="0" rtl="0" algn="l">
              <a:spcBef>
                <a:spcPts val="0"/>
              </a:spcBef>
              <a:spcAft>
                <a:spcPts val="0"/>
              </a:spcAft>
              <a:buNone/>
            </a:pPr>
            <a:r>
              <a:rPr lang="en" sz="1200">
                <a:solidFill>
                  <a:srgbClr val="24292E"/>
                </a:solidFill>
                <a:latin typeface="Arial"/>
                <a:ea typeface="Arial"/>
                <a:cs typeface="Arial"/>
                <a:sym typeface="Arial"/>
              </a:rPr>
              <a:t>The files variable is a list of all the files that are located within the current root. </a:t>
            </a:r>
            <a:endParaRPr sz="1200">
              <a:solidFill>
                <a:srgbClr val="24292E"/>
              </a:solidFill>
              <a:latin typeface="Arial"/>
              <a:ea typeface="Arial"/>
              <a:cs typeface="Arial"/>
              <a:sym typeface="Arial"/>
            </a:endParaRPr>
          </a:p>
          <a:p>
            <a:pPr indent="0" lvl="0" marL="0" rtl="0" algn="l">
              <a:spcBef>
                <a:spcPts val="0"/>
              </a:spcBef>
              <a:spcAft>
                <a:spcPts val="0"/>
              </a:spcAft>
              <a:buNone/>
            </a:pPr>
            <a:r>
              <a:t/>
            </a:r>
            <a:endParaRPr sz="1200">
              <a:solidFill>
                <a:srgbClr val="24292E"/>
              </a:solidFill>
              <a:latin typeface="Arial"/>
              <a:ea typeface="Arial"/>
              <a:cs typeface="Arial"/>
              <a:sym typeface="Arial"/>
            </a:endParaRPr>
          </a:p>
          <a:p>
            <a:pPr indent="0" lvl="0" marL="0" rtl="0" algn="l">
              <a:spcBef>
                <a:spcPts val="0"/>
              </a:spcBef>
              <a:spcAft>
                <a:spcPts val="0"/>
              </a:spcAft>
              <a:buNone/>
            </a:pPr>
            <a:r>
              <a:rPr lang="en" sz="1200">
                <a:solidFill>
                  <a:srgbClr val="24292E"/>
                </a:solidFill>
                <a:latin typeface="Arial"/>
                <a:ea typeface="Arial"/>
                <a:cs typeface="Arial"/>
                <a:sym typeface="Arial"/>
              </a:rPr>
              <a:t>The user can create the path to these folders by looping through the list of files and then using </a:t>
            </a:r>
            <a:r>
              <a:rPr lang="en">
                <a:solidFill>
                  <a:srgbClr val="24292E"/>
                </a:solidFill>
                <a:latin typeface="Courier"/>
                <a:ea typeface="Courier"/>
                <a:cs typeface="Courier"/>
                <a:sym typeface="Courier"/>
              </a:rPr>
              <a:t>os.path.join()</a:t>
            </a:r>
            <a:r>
              <a:rPr lang="en" sz="1200">
                <a:solidFill>
                  <a:srgbClr val="24292E"/>
                </a:solidFill>
                <a:latin typeface="Arial"/>
                <a:ea typeface="Arial"/>
                <a:cs typeface="Arial"/>
                <a:sym typeface="Arial"/>
              </a:rPr>
              <a:t> to combine the value stored within root variable with the current file they want to view.</a:t>
            </a:r>
            <a:endParaRPr sz="1200">
              <a:solidFill>
                <a:srgbClr val="24292E"/>
              </a:solidFill>
              <a:latin typeface="Arial"/>
              <a:ea typeface="Arial"/>
              <a:cs typeface="Arial"/>
              <a:sym typeface="Arial"/>
            </a:endParaRPr>
          </a:p>
        </p:txBody>
      </p:sp>
      <p:sp>
        <p:nvSpPr>
          <p:cNvPr id="1352" name="Google Shape;1352;p89"/>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OS Walk</a:t>
            </a:r>
            <a:endParaRPr/>
          </a:p>
        </p:txBody>
      </p:sp>
      <p:sp>
        <p:nvSpPr>
          <p:cNvPr id="1353" name="Google Shape;1353;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54" name="Google Shape;1354;p89"/>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55" name="Google Shape;1355;p89"/>
          <p:cNvSpPr/>
          <p:nvPr/>
        </p:nvSpPr>
        <p:spPr>
          <a:xfrm>
            <a:off x="582000" y="4143325"/>
            <a:ext cx="5535600" cy="6861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9" name="Shape 1359"/>
        <p:cNvGrpSpPr/>
        <p:nvPr/>
      </p:nvGrpSpPr>
      <p:grpSpPr>
        <a:xfrm>
          <a:off x="0" y="0"/>
          <a:ext cx="0" cy="0"/>
          <a:chOff x="0" y="0"/>
          <a:chExt cx="0" cy="0"/>
        </a:xfrm>
      </p:grpSpPr>
      <p:sp>
        <p:nvSpPr>
          <p:cNvPr id="1360" name="Google Shape;1360;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61" name="Google Shape;1361;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62" name="Google Shape;1362;p9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 15 minutes</a:t>
            </a:r>
            <a:endParaRPr/>
          </a:p>
        </p:txBody>
      </p:sp>
      <p:sp>
        <p:nvSpPr>
          <p:cNvPr id="1363" name="Google Shape;1363;p90"/>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a:t>
            </a:r>
            <a:r>
              <a:rPr lang="en" sz="3000">
                <a:latin typeface="Roboto Light"/>
                <a:ea typeface="Roboto Light"/>
                <a:cs typeface="Roboto Light"/>
                <a:sym typeface="Roboto Light"/>
              </a:rPr>
              <a:t> Get Wrekt!</a:t>
            </a:r>
            <a:endParaRPr sz="3000">
              <a:latin typeface="Roboto Light"/>
              <a:ea typeface="Roboto Light"/>
              <a:cs typeface="Roboto Light"/>
              <a:sym typeface="Roboto Light"/>
            </a:endParaRPr>
          </a:p>
          <a:p>
            <a:pPr indent="0" lvl="0" marL="0" rtl="0" algn="l">
              <a:spcBef>
                <a:spcPts val="800"/>
              </a:spcBef>
              <a:spcAft>
                <a:spcPts val="0"/>
              </a:spcAft>
              <a:buNone/>
            </a:pPr>
            <a:r>
              <a:rPr lang="en" sz="1800">
                <a:solidFill>
                  <a:srgbClr val="24292E"/>
                </a:solidFill>
                <a:latin typeface="Roboto Light"/>
                <a:ea typeface="Roboto Light"/>
                <a:cs typeface="Roboto Light"/>
                <a:sym typeface="Roboto Light"/>
              </a:rPr>
              <a:t>In this activity, you will be taking on the role of a hacker tasked with overwriting the hard work of their victims with the phrase “GET WREKT!”</a:t>
            </a:r>
            <a:endParaRPr sz="1800">
              <a:solidFill>
                <a:srgbClr val="24292E"/>
              </a:solidFill>
              <a:latin typeface="Roboto Light"/>
              <a:ea typeface="Roboto Light"/>
              <a:cs typeface="Roboto Light"/>
              <a:sym typeface="Roboto Light"/>
            </a:endParaRPr>
          </a:p>
          <a:p>
            <a:pPr indent="0" lvl="0" marL="0" rtl="0" algn="l">
              <a:spcBef>
                <a:spcPts val="800"/>
              </a:spcBef>
              <a:spcAft>
                <a:spcPts val="0"/>
              </a:spcAft>
              <a:buNone/>
            </a:pPr>
            <a:r>
              <a:t/>
            </a:r>
            <a:endParaRPr b="1" sz="1800"/>
          </a:p>
          <a:p>
            <a:pPr indent="0" lvl="0" marL="0" rtl="0" algn="l">
              <a:spcBef>
                <a:spcPts val="800"/>
              </a:spcBef>
              <a:spcAft>
                <a:spcPts val="800"/>
              </a:spcAft>
              <a:buNone/>
            </a:pPr>
            <a:r>
              <a:rPr b="1" lang="en" sz="1800"/>
              <a:t>Instructions sent via Slack.</a:t>
            </a:r>
            <a:endParaRPr b="1"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2" name="Shape 1042"/>
        <p:cNvGrpSpPr/>
        <p:nvPr/>
      </p:nvGrpSpPr>
      <p:grpSpPr>
        <a:xfrm>
          <a:off x="0" y="0"/>
          <a:ext cx="0" cy="0"/>
          <a:chOff x="0" y="0"/>
          <a:chExt cx="0" cy="0"/>
        </a:xfrm>
      </p:grpSpPr>
      <p:sp>
        <p:nvSpPr>
          <p:cNvPr id="1043" name="Google Shape;1043;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 previous</a:t>
            </a:r>
            <a:r>
              <a:rPr lang="en"/>
              <a:t> classes, we covered:</a:t>
            </a:r>
            <a:endParaRPr/>
          </a:p>
        </p:txBody>
      </p:sp>
      <p:sp>
        <p:nvSpPr>
          <p:cNvPr id="1044" name="Google Shape;1044;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45" name="Google Shape;1045;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46" name="Google Shape;1046;p55"/>
          <p:cNvGraphicFramePr/>
          <p:nvPr/>
        </p:nvGraphicFramePr>
        <p:xfrm>
          <a:off x="488050" y="905550"/>
          <a:ext cx="3000000" cy="3000000"/>
        </p:xfrm>
        <a:graphic>
          <a:graphicData uri="http://schemas.openxmlformats.org/drawingml/2006/table">
            <a:tbl>
              <a:tblPr>
                <a:noFill/>
                <a:tableStyleId>{C8D16ACF-FB98-4BFD-BCD2-A1E1413EA0A9}</a:tableStyleId>
              </a:tblPr>
              <a:tblGrid>
                <a:gridCol w="3897050"/>
                <a:gridCol w="3955325"/>
              </a:tblGrid>
              <a:tr h="624250">
                <a:tc>
                  <a:txBody>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Data</a:t>
                      </a:r>
                      <a:endParaRPr b="1" sz="1800">
                        <a:solidFill>
                          <a:srgbClr val="FFFFFF"/>
                        </a:solidFill>
                        <a:latin typeface="Roboto"/>
                        <a:ea typeface="Roboto"/>
                        <a:cs typeface="Roboto"/>
                        <a:sym typeface="Roboto"/>
                      </a:endParaRPr>
                    </a:p>
                  </a:txBody>
                  <a:tcPr marT="0" marB="0" marR="91425" marL="91425" anchor="ctr">
                    <a:solidFill>
                      <a:srgbClr val="000000"/>
                    </a:solidFill>
                  </a:tcPr>
                </a:tc>
                <a:tc>
                  <a:txBody>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Logic</a:t>
                      </a:r>
                      <a:endParaRPr b="1" sz="1800">
                        <a:solidFill>
                          <a:srgbClr val="FFFFFF"/>
                        </a:solidFill>
                        <a:latin typeface="Roboto"/>
                        <a:ea typeface="Roboto"/>
                        <a:cs typeface="Roboto"/>
                        <a:sym typeface="Roboto"/>
                      </a:endParaRPr>
                    </a:p>
                  </a:txBody>
                  <a:tcPr marT="0" marB="0" marR="91425" marL="91425" anchor="ctr">
                    <a:solidFill>
                      <a:srgbClr val="000000"/>
                    </a:solidFill>
                  </a:tcPr>
                </a:tc>
              </a:tr>
              <a:tr h="624250">
                <a:tc>
                  <a:txBody>
                    <a:bodyPr/>
                    <a:lstStyle/>
                    <a:p>
                      <a:pPr indent="0" lvl="0" marL="0" rtl="0" algn="l">
                        <a:spcBef>
                          <a:spcPts val="0"/>
                        </a:spcBef>
                        <a:spcAft>
                          <a:spcPts val="0"/>
                        </a:spcAft>
                        <a:buNone/>
                      </a:pPr>
                      <a:r>
                        <a:rPr lang="en" sz="1800">
                          <a:latin typeface="Roboto Light"/>
                          <a:ea typeface="Roboto Light"/>
                          <a:cs typeface="Roboto Light"/>
                          <a:sym typeface="Roboto Light"/>
                        </a:rPr>
                        <a:t>1. Numbers</a:t>
                      </a:r>
                      <a:endParaRPr sz="1800">
                        <a:latin typeface="Roboto Light"/>
                        <a:ea typeface="Roboto Light"/>
                        <a:cs typeface="Roboto Light"/>
                        <a:sym typeface="Roboto Light"/>
                      </a:endParaRPr>
                    </a:p>
                  </a:txBody>
                  <a:tcPr marT="0" marB="0" marR="91425" marL="91425" anchor="ctr">
                    <a:solidFill>
                      <a:schemeClr val="accent6"/>
                    </a:solidFill>
                  </a:tcPr>
                </a:tc>
                <a:tc>
                  <a:txBody>
                    <a:bodyPr/>
                    <a:lstStyle/>
                    <a:p>
                      <a:pPr indent="0" lvl="0" marL="0" rtl="0" algn="l">
                        <a:spcBef>
                          <a:spcPts val="0"/>
                        </a:spcBef>
                        <a:spcAft>
                          <a:spcPts val="0"/>
                        </a:spcAft>
                        <a:buNone/>
                      </a:pPr>
                      <a:r>
                        <a:rPr lang="en" sz="1800">
                          <a:latin typeface="Roboto Light"/>
                          <a:ea typeface="Roboto Light"/>
                          <a:cs typeface="Roboto Light"/>
                          <a:sym typeface="Roboto Light"/>
                        </a:rPr>
                        <a:t>1. Operators</a:t>
                      </a:r>
                      <a:endParaRPr sz="1800">
                        <a:latin typeface="Roboto Light"/>
                        <a:ea typeface="Roboto Light"/>
                        <a:cs typeface="Roboto Light"/>
                        <a:sym typeface="Roboto Light"/>
                      </a:endParaRPr>
                    </a:p>
                  </a:txBody>
                  <a:tcPr marT="0" marB="0" marR="91425" marL="91425" anchor="ctr">
                    <a:solidFill>
                      <a:schemeClr val="accent6"/>
                    </a:solidFill>
                  </a:tcPr>
                </a:tc>
              </a:tr>
              <a:tr h="624250">
                <a:tc>
                  <a:txBody>
                    <a:bodyPr/>
                    <a:lstStyle/>
                    <a:p>
                      <a:pPr indent="0" lvl="0" marL="0" rtl="0" algn="l">
                        <a:spcBef>
                          <a:spcPts val="0"/>
                        </a:spcBef>
                        <a:spcAft>
                          <a:spcPts val="0"/>
                        </a:spcAft>
                        <a:buNone/>
                      </a:pPr>
                      <a:r>
                        <a:rPr lang="en" sz="1800">
                          <a:latin typeface="Roboto Light"/>
                          <a:ea typeface="Roboto Light"/>
                          <a:cs typeface="Roboto Light"/>
                          <a:sym typeface="Roboto Light"/>
                        </a:rPr>
                        <a:t>2. Strings</a:t>
                      </a:r>
                      <a:endParaRPr sz="1800">
                        <a:latin typeface="Roboto Light"/>
                        <a:ea typeface="Roboto Light"/>
                        <a:cs typeface="Roboto Light"/>
                        <a:sym typeface="Roboto Light"/>
                      </a:endParaRPr>
                    </a:p>
                  </a:txBody>
                  <a:tcPr marT="0" marB="0" marR="91425" marL="91425" anchor="ctr">
                    <a:solidFill>
                      <a:schemeClr val="accent6"/>
                    </a:solidFill>
                  </a:tcPr>
                </a:tc>
                <a:tc>
                  <a:txBody>
                    <a:bodyPr/>
                    <a:lstStyle/>
                    <a:p>
                      <a:pPr indent="0" lvl="0" marL="0" rtl="0" algn="l">
                        <a:spcBef>
                          <a:spcPts val="0"/>
                        </a:spcBef>
                        <a:spcAft>
                          <a:spcPts val="0"/>
                        </a:spcAft>
                        <a:buNone/>
                      </a:pPr>
                      <a:r>
                        <a:rPr lang="en" sz="1800">
                          <a:latin typeface="Roboto Light"/>
                          <a:ea typeface="Roboto Light"/>
                          <a:cs typeface="Roboto Light"/>
                          <a:sym typeface="Roboto Light"/>
                        </a:rPr>
                        <a:t>2. Conditionals</a:t>
                      </a:r>
                      <a:endParaRPr sz="1800">
                        <a:latin typeface="Roboto Light"/>
                        <a:ea typeface="Roboto Light"/>
                        <a:cs typeface="Roboto Light"/>
                        <a:sym typeface="Roboto Light"/>
                      </a:endParaRPr>
                    </a:p>
                  </a:txBody>
                  <a:tcPr marT="0" marB="0" marR="91425" marL="91425" anchor="ctr">
                    <a:solidFill>
                      <a:schemeClr val="accent6"/>
                    </a:solidFill>
                  </a:tcPr>
                </a:tc>
              </a:tr>
              <a:tr h="624250">
                <a:tc>
                  <a:txBody>
                    <a:bodyPr/>
                    <a:lstStyle/>
                    <a:p>
                      <a:pPr indent="0" lvl="0" marL="0" rtl="0" algn="l">
                        <a:spcBef>
                          <a:spcPts val="0"/>
                        </a:spcBef>
                        <a:spcAft>
                          <a:spcPts val="0"/>
                        </a:spcAft>
                        <a:buNone/>
                      </a:pPr>
                      <a:r>
                        <a:rPr lang="en" sz="1800">
                          <a:latin typeface="Roboto Light"/>
                          <a:ea typeface="Roboto Light"/>
                          <a:cs typeface="Roboto Light"/>
                          <a:sym typeface="Roboto Light"/>
                        </a:rPr>
                        <a:t>3. Booleans</a:t>
                      </a:r>
                      <a:endParaRPr sz="1800">
                        <a:latin typeface="Roboto Light"/>
                        <a:ea typeface="Roboto Light"/>
                        <a:cs typeface="Roboto Light"/>
                        <a:sym typeface="Roboto Light"/>
                      </a:endParaRPr>
                    </a:p>
                  </a:txBody>
                  <a:tcPr marT="0" marB="0" marR="91425" marL="91425" anchor="ctr">
                    <a:solidFill>
                      <a:schemeClr val="accent6"/>
                    </a:solidFill>
                  </a:tcPr>
                </a:tc>
                <a:tc>
                  <a:txBody>
                    <a:bodyPr/>
                    <a:lstStyle/>
                    <a:p>
                      <a:pPr indent="0" lvl="0" marL="0" rtl="0" algn="l">
                        <a:spcBef>
                          <a:spcPts val="0"/>
                        </a:spcBef>
                        <a:spcAft>
                          <a:spcPts val="0"/>
                        </a:spcAft>
                        <a:buNone/>
                      </a:pPr>
                      <a:r>
                        <a:rPr lang="en" sz="1800">
                          <a:latin typeface="Roboto Light"/>
                          <a:ea typeface="Roboto Light"/>
                          <a:cs typeface="Roboto Light"/>
                          <a:sym typeface="Roboto Light"/>
                        </a:rPr>
                        <a:t>3. Loops</a:t>
                      </a:r>
                      <a:endParaRPr sz="1800">
                        <a:latin typeface="Roboto Light"/>
                        <a:ea typeface="Roboto Light"/>
                        <a:cs typeface="Roboto Light"/>
                        <a:sym typeface="Roboto Light"/>
                      </a:endParaRPr>
                    </a:p>
                  </a:txBody>
                  <a:tcPr marT="0" marB="0" marR="91425" marL="91425" anchor="ctr">
                    <a:solidFill>
                      <a:schemeClr val="accent6"/>
                    </a:solidFill>
                  </a:tcPr>
                </a:tc>
              </a:tr>
              <a:tr h="624250">
                <a:tc>
                  <a:txBody>
                    <a:bodyPr/>
                    <a:lstStyle/>
                    <a:p>
                      <a:pPr indent="0" lvl="0" marL="0" rtl="0" algn="l">
                        <a:spcBef>
                          <a:spcPts val="0"/>
                        </a:spcBef>
                        <a:spcAft>
                          <a:spcPts val="0"/>
                        </a:spcAft>
                        <a:buNone/>
                      </a:pPr>
                      <a:r>
                        <a:rPr lang="en" sz="1800">
                          <a:latin typeface="Roboto Light"/>
                          <a:ea typeface="Roboto Light"/>
                          <a:cs typeface="Roboto Light"/>
                          <a:sym typeface="Roboto Light"/>
                        </a:rPr>
                        <a:t>4. Lists</a:t>
                      </a:r>
                      <a:endParaRPr sz="1800">
                        <a:latin typeface="Roboto Light"/>
                        <a:ea typeface="Roboto Light"/>
                        <a:cs typeface="Roboto Light"/>
                        <a:sym typeface="Roboto Light"/>
                      </a:endParaRPr>
                    </a:p>
                  </a:txBody>
                  <a:tcPr marT="0" marB="0" marR="91425" marL="91425" anchor="ctr">
                    <a:solidFill>
                      <a:schemeClr val="accent6"/>
                    </a:solidFill>
                  </a:tcPr>
                </a:tc>
                <a:tc>
                  <a:txBody>
                    <a:bodyPr/>
                    <a:lstStyle/>
                    <a:p>
                      <a:pPr indent="0" lvl="0" marL="0" rtl="0" algn="l">
                        <a:spcBef>
                          <a:spcPts val="0"/>
                        </a:spcBef>
                        <a:spcAft>
                          <a:spcPts val="0"/>
                        </a:spcAft>
                        <a:buNone/>
                      </a:pPr>
                      <a:r>
                        <a:rPr lang="en" sz="1800">
                          <a:latin typeface="Roboto Light"/>
                          <a:ea typeface="Roboto Light"/>
                          <a:cs typeface="Roboto Light"/>
                          <a:sym typeface="Roboto Light"/>
                        </a:rPr>
                        <a:t>4. Functions</a:t>
                      </a:r>
                      <a:endParaRPr sz="1800">
                        <a:latin typeface="Roboto Light"/>
                        <a:ea typeface="Roboto Light"/>
                        <a:cs typeface="Roboto Light"/>
                        <a:sym typeface="Roboto Light"/>
                      </a:endParaRPr>
                    </a:p>
                  </a:txBody>
                  <a:tcPr marT="0" marB="0" marR="91425" marL="91425" anchor="ctr">
                    <a:solidFill>
                      <a:schemeClr val="accent6"/>
                    </a:solidFill>
                  </a:tcPr>
                </a:tc>
              </a:tr>
              <a:tr h="624250">
                <a:tc>
                  <a:txBody>
                    <a:bodyPr/>
                    <a:lstStyle/>
                    <a:p>
                      <a:pPr indent="0" lvl="0" marL="0" rtl="0" algn="l">
                        <a:spcBef>
                          <a:spcPts val="0"/>
                        </a:spcBef>
                        <a:spcAft>
                          <a:spcPts val="0"/>
                        </a:spcAft>
                        <a:buNone/>
                      </a:pPr>
                      <a:r>
                        <a:rPr lang="en" sz="1800">
                          <a:latin typeface="Roboto Light"/>
                          <a:ea typeface="Roboto Light"/>
                          <a:cs typeface="Roboto Light"/>
                          <a:sym typeface="Roboto Light"/>
                        </a:rPr>
                        <a:t>5. Dictionaries</a:t>
                      </a:r>
                      <a:endParaRPr sz="1800">
                        <a:latin typeface="Roboto Light"/>
                        <a:ea typeface="Roboto Light"/>
                        <a:cs typeface="Roboto Light"/>
                        <a:sym typeface="Roboto Light"/>
                      </a:endParaRPr>
                    </a:p>
                  </a:txBody>
                  <a:tcPr marT="0" marB="0" marR="91425" marL="91425" anchor="ctr">
                    <a:solidFill>
                      <a:schemeClr val="accent6"/>
                    </a:solidFill>
                  </a:tcPr>
                </a:tc>
                <a:tc>
                  <a:txBody>
                    <a:bodyPr/>
                    <a:lstStyle/>
                    <a:p>
                      <a:pPr indent="0" lvl="0" marL="0" rtl="0" algn="l">
                        <a:spcBef>
                          <a:spcPts val="0"/>
                        </a:spcBef>
                        <a:spcAft>
                          <a:spcPts val="0"/>
                        </a:spcAft>
                        <a:buNone/>
                      </a:pPr>
                      <a:r>
                        <a:rPr lang="en" sz="1800">
                          <a:solidFill>
                            <a:srgbClr val="B7B7B7"/>
                          </a:solidFill>
                          <a:latin typeface="Roboto Light"/>
                          <a:ea typeface="Roboto Light"/>
                          <a:cs typeface="Roboto Light"/>
                          <a:sym typeface="Roboto Light"/>
                        </a:rPr>
                        <a:t>5. Modules</a:t>
                      </a:r>
                      <a:endParaRPr sz="1800">
                        <a:solidFill>
                          <a:srgbClr val="B7B7B7"/>
                        </a:solidFill>
                        <a:latin typeface="Roboto Light"/>
                        <a:ea typeface="Roboto Light"/>
                        <a:cs typeface="Roboto Light"/>
                        <a:sym typeface="Roboto Light"/>
                      </a:endParaRPr>
                    </a:p>
                  </a:txBody>
                  <a:tcPr marT="0" marB="0" marR="91425" marL="91425" anchor="ct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7" name="Shape 1367"/>
        <p:cNvGrpSpPr/>
        <p:nvPr/>
      </p:nvGrpSpPr>
      <p:grpSpPr>
        <a:xfrm>
          <a:off x="0" y="0"/>
          <a:ext cx="0" cy="0"/>
          <a:chOff x="0" y="0"/>
          <a:chExt cx="0" cy="0"/>
        </a:xfrm>
      </p:grpSpPr>
      <p:sp>
        <p:nvSpPr>
          <p:cNvPr id="1368" name="Google Shape;1368;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69" name="Google Shape;1369;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a:t>
            </a:r>
            <a:r>
              <a:rPr lang="en">
                <a:latin typeface="Roboto Light"/>
                <a:ea typeface="Roboto Light"/>
                <a:cs typeface="Roboto Light"/>
                <a:sym typeface="Roboto Light"/>
              </a:rPr>
              <a:t>Get Wrekt!</a:t>
            </a:r>
            <a:endParaRPr>
              <a:latin typeface="Roboto Light"/>
              <a:ea typeface="Roboto Light"/>
              <a:cs typeface="Roboto Light"/>
              <a:sym typeface="Roboto Light"/>
            </a:endParaRPr>
          </a:p>
        </p:txBody>
      </p:sp>
      <p:sp>
        <p:nvSpPr>
          <p:cNvPr id="1370" name="Google Shape;1370;p9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Instructions: </a:t>
            </a:r>
            <a:endParaRPr>
              <a:latin typeface="Roboto Medium"/>
              <a:ea typeface="Roboto Medium"/>
              <a:cs typeface="Roboto Medium"/>
              <a:sym typeface="Roboto Medium"/>
            </a:endParaRPr>
          </a:p>
        </p:txBody>
      </p:sp>
      <p:sp>
        <p:nvSpPr>
          <p:cNvPr id="1371" name="Google Shape;1371;p91"/>
          <p:cNvSpPr txBox="1"/>
          <p:nvPr>
            <p:ph idx="2" type="body"/>
          </p:nvPr>
        </p:nvSpPr>
        <p:spPr>
          <a:xfrm>
            <a:off x="175" y="1284250"/>
            <a:ext cx="9144000" cy="3199200"/>
          </a:xfrm>
          <a:prstGeom prst="rect">
            <a:avLst/>
          </a:prstGeom>
        </p:spPr>
        <p:txBody>
          <a:bodyPr anchorCtr="0" anchor="t" bIns="914400" lIns="457200" spcFirstLastPara="1" rIns="457200" wrap="square" tIns="0">
            <a:noAutofit/>
          </a:bodyPr>
          <a:lstStyle/>
          <a:p>
            <a:pPr indent="-304800" lvl="0" marL="457200" rtl="0" algn="l">
              <a:lnSpc>
                <a:spcPct val="150000"/>
              </a:lnSpc>
              <a:spcBef>
                <a:spcPts val="1200"/>
              </a:spcBef>
              <a:spcAft>
                <a:spcPts val="0"/>
              </a:spcAft>
              <a:buClr>
                <a:srgbClr val="24292E"/>
              </a:buClr>
              <a:buSzPts val="1200"/>
              <a:buFont typeface="Roboto"/>
              <a:buChar char="●"/>
            </a:pPr>
            <a:r>
              <a:rPr lang="en" sz="1200">
                <a:solidFill>
                  <a:srgbClr val="24292E"/>
                </a:solidFill>
              </a:rPr>
              <a:t>Unzip the folder.</a:t>
            </a:r>
            <a:endParaRPr sz="1200">
              <a:solidFill>
                <a:srgbClr val="24292E"/>
              </a:solidFill>
            </a:endParaRPr>
          </a:p>
          <a:p>
            <a:pPr indent="-304800" lvl="0" marL="457200" rtl="0" algn="l">
              <a:lnSpc>
                <a:spcPct val="150000"/>
              </a:lnSpc>
              <a:spcBef>
                <a:spcPts val="0"/>
              </a:spcBef>
              <a:spcAft>
                <a:spcPts val="0"/>
              </a:spcAft>
              <a:buClr>
                <a:srgbClr val="24292E"/>
              </a:buClr>
              <a:buSzPts val="1200"/>
              <a:buFont typeface="Roboto"/>
              <a:buChar char="●"/>
            </a:pPr>
            <a:r>
              <a:rPr lang="en" sz="1200">
                <a:solidFill>
                  <a:srgbClr val="24292E"/>
                </a:solidFill>
              </a:rPr>
              <a:t>Create an application that will check the Diaries folder that you just unzipped and automatically navigates through </a:t>
            </a:r>
            <a:r>
              <a:rPr lang="en" sz="1200">
                <a:solidFill>
                  <a:srgbClr val="24292E"/>
                </a:solidFill>
              </a:rPr>
              <a:t>all of its subdirectories and files.</a:t>
            </a:r>
            <a:endParaRPr sz="1200">
              <a:solidFill>
                <a:srgbClr val="24292E"/>
              </a:solidFill>
            </a:endParaRPr>
          </a:p>
          <a:p>
            <a:pPr indent="-304800" lvl="0" marL="457200" rtl="0" algn="l">
              <a:lnSpc>
                <a:spcPct val="150000"/>
              </a:lnSpc>
              <a:spcBef>
                <a:spcPts val="0"/>
              </a:spcBef>
              <a:spcAft>
                <a:spcPts val="0"/>
              </a:spcAft>
              <a:buClr>
                <a:srgbClr val="24292E"/>
              </a:buClr>
              <a:buSzPts val="1200"/>
              <a:buFont typeface="Roboto"/>
              <a:buChar char="●"/>
            </a:pPr>
            <a:r>
              <a:rPr lang="en" sz="1200">
                <a:solidFill>
                  <a:srgbClr val="24292E"/>
                </a:solidFill>
              </a:rPr>
              <a:t>Have the application print out the current root that the application is walking through.</a:t>
            </a:r>
            <a:endParaRPr sz="1200">
              <a:solidFill>
                <a:srgbClr val="24292E"/>
              </a:solidFill>
            </a:endParaRPr>
          </a:p>
          <a:p>
            <a:pPr indent="-304800" lvl="0" marL="457200" rtl="0" algn="l">
              <a:lnSpc>
                <a:spcPct val="150000"/>
              </a:lnSpc>
              <a:spcBef>
                <a:spcPts val="0"/>
              </a:spcBef>
              <a:spcAft>
                <a:spcPts val="0"/>
              </a:spcAft>
              <a:buClr>
                <a:srgbClr val="24292E"/>
              </a:buClr>
              <a:buSzPts val="1200"/>
              <a:buFont typeface="Roboto"/>
              <a:buChar char="●"/>
            </a:pPr>
            <a:r>
              <a:rPr lang="en" sz="1200">
                <a:solidFill>
                  <a:srgbClr val="24292E"/>
                </a:solidFill>
              </a:rPr>
              <a:t>Have the application print out all the folders within the current root.</a:t>
            </a:r>
            <a:endParaRPr sz="1200">
              <a:solidFill>
                <a:srgbClr val="24292E"/>
              </a:solidFill>
            </a:endParaRPr>
          </a:p>
          <a:p>
            <a:pPr indent="-304800" lvl="0" marL="457200" rtl="0" algn="l">
              <a:lnSpc>
                <a:spcPct val="150000"/>
              </a:lnSpc>
              <a:spcBef>
                <a:spcPts val="0"/>
              </a:spcBef>
              <a:spcAft>
                <a:spcPts val="0"/>
              </a:spcAft>
              <a:buClr>
                <a:srgbClr val="24292E"/>
              </a:buClr>
              <a:buSzPts val="1200"/>
              <a:buFont typeface="Roboto"/>
              <a:buChar char="●"/>
            </a:pPr>
            <a:r>
              <a:rPr lang="en" sz="1200">
                <a:solidFill>
                  <a:srgbClr val="24292E"/>
                </a:solidFill>
              </a:rPr>
              <a:t>Have the application print out all the files within the current root.</a:t>
            </a:r>
            <a:endParaRPr sz="1200">
              <a:solidFill>
                <a:srgbClr val="24292E"/>
              </a:solidFill>
            </a:endParaRPr>
          </a:p>
          <a:p>
            <a:pPr indent="-304800" lvl="0" marL="457200" rtl="0" algn="l">
              <a:lnSpc>
                <a:spcPct val="150000"/>
              </a:lnSpc>
              <a:spcBef>
                <a:spcPts val="0"/>
              </a:spcBef>
              <a:spcAft>
                <a:spcPts val="0"/>
              </a:spcAft>
              <a:buClr>
                <a:srgbClr val="24292E"/>
              </a:buClr>
              <a:buSzPts val="1200"/>
              <a:buFont typeface="Roboto"/>
              <a:buChar char="●"/>
            </a:pPr>
            <a:r>
              <a:rPr lang="en" sz="1200">
                <a:solidFill>
                  <a:srgbClr val="24292E"/>
                </a:solidFill>
              </a:rPr>
              <a:t>Have your application automatically connect to each of the text files stored within this folder system and replace their text with the phrase "GET WREKT SKRUB!"</a:t>
            </a:r>
            <a:endParaRPr sz="1200">
              <a:solidFill>
                <a:srgbClr val="24292E"/>
              </a:solidFill>
            </a:endParaRPr>
          </a:p>
          <a:p>
            <a:pPr indent="0" lvl="0" marL="0" rtl="0" algn="l">
              <a:lnSpc>
                <a:spcPct val="115000"/>
              </a:lnSpc>
              <a:spcBef>
                <a:spcPts val="1800"/>
              </a:spcBef>
              <a:spcAft>
                <a:spcPts val="0"/>
              </a:spcAft>
              <a:buNone/>
            </a:pPr>
            <a:r>
              <a:rPr b="1" lang="en" sz="1200">
                <a:solidFill>
                  <a:srgbClr val="24292E"/>
                </a:solidFill>
                <a:latin typeface="Arial"/>
                <a:ea typeface="Arial"/>
                <a:cs typeface="Arial"/>
                <a:sym typeface="Arial"/>
              </a:rPr>
              <a:t>Bonus</a:t>
            </a:r>
            <a:r>
              <a:rPr lang="en" sz="1200">
                <a:solidFill>
                  <a:srgbClr val="24292E"/>
                </a:solidFill>
                <a:latin typeface="Arial"/>
                <a:ea typeface="Arial"/>
                <a:cs typeface="Arial"/>
                <a:sym typeface="Arial"/>
              </a:rPr>
              <a:t>: Open your browser and locate and download an image. Then move the file into one of the folders within the Diaries folder. Run the application again and see what happens to the image file.</a:t>
            </a:r>
            <a:endParaRPr sz="1200">
              <a:solidFill>
                <a:srgbClr val="24292E"/>
              </a:solidFill>
              <a:latin typeface="Arial"/>
              <a:ea typeface="Arial"/>
              <a:cs typeface="Arial"/>
              <a:sym typeface="Arial"/>
            </a:endParaRPr>
          </a:p>
          <a:p>
            <a:pPr indent="0" lvl="0" marL="0" rtl="0" algn="l">
              <a:lnSpc>
                <a:spcPct val="150000"/>
              </a:lnSpc>
              <a:spcBef>
                <a:spcPts val="2400"/>
              </a:spcBef>
              <a:spcAft>
                <a:spcPts val="0"/>
              </a:spcAft>
              <a:buNone/>
            </a:pPr>
            <a:r>
              <a:t/>
            </a:r>
            <a:endParaRPr sz="1200">
              <a:solidFill>
                <a:srgbClr val="24292E"/>
              </a:solidFill>
            </a:endParaRPr>
          </a:p>
          <a:p>
            <a:pPr indent="0" lvl="0" marL="0" rtl="0" algn="l">
              <a:spcBef>
                <a:spcPts val="1200"/>
              </a:spcBef>
              <a:spcAft>
                <a:spcPts val="800"/>
              </a:spcAft>
              <a:buNone/>
            </a:pPr>
            <a:r>
              <a:t/>
            </a:r>
            <a:endParaRPr/>
          </a:p>
        </p:txBody>
      </p:sp>
      <p:sp>
        <p:nvSpPr>
          <p:cNvPr id="1372" name="Google Shape;1372;p91"/>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t/>
            </a:r>
            <a:endParaRPr/>
          </a:p>
        </p:txBody>
      </p:sp>
      <p:sp>
        <p:nvSpPr>
          <p:cNvPr id="1373" name="Google Shape;1373;p91"/>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7" name="Shape 1377"/>
        <p:cNvGrpSpPr/>
        <p:nvPr/>
      </p:nvGrpSpPr>
      <p:grpSpPr>
        <a:xfrm>
          <a:off x="0" y="0"/>
          <a:ext cx="0" cy="0"/>
          <a:chOff x="0" y="0"/>
          <a:chExt cx="0" cy="0"/>
        </a:xfrm>
      </p:grpSpPr>
      <p:sp>
        <p:nvSpPr>
          <p:cNvPr id="1378" name="Google Shape;1378;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79" name="Google Shape;1379;p9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80" name="Google Shape;1380;p92"/>
          <p:cNvSpPr txBox="1"/>
          <p:nvPr/>
        </p:nvSpPr>
        <p:spPr>
          <a:xfrm>
            <a:off x="2954775" y="3629625"/>
            <a:ext cx="3383400" cy="9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92"/>
          <p:cNvSpPr txBox="1"/>
          <p:nvPr/>
        </p:nvSpPr>
        <p:spPr>
          <a:xfrm>
            <a:off x="2653825" y="3671375"/>
            <a:ext cx="3729900" cy="8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lang="en" sz="3000">
                <a:solidFill>
                  <a:srgbClr val="990000"/>
                </a:solidFill>
                <a:latin typeface="Roboto Light"/>
                <a:ea typeface="Roboto Light"/>
                <a:cs typeface="Roboto Light"/>
                <a:sym typeface="Roboto Light"/>
              </a:rPr>
              <a:t>Get Wrekt!</a:t>
            </a:r>
            <a:endParaRPr>
              <a:solidFill>
                <a:srgbClr val="99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5" name="Shape 1385"/>
        <p:cNvGrpSpPr/>
        <p:nvPr/>
      </p:nvGrpSpPr>
      <p:grpSpPr>
        <a:xfrm>
          <a:off x="0" y="0"/>
          <a:ext cx="0" cy="0"/>
          <a:chOff x="0" y="0"/>
          <a:chExt cx="0" cy="0"/>
        </a:xfrm>
      </p:grpSpPr>
      <p:sp>
        <p:nvSpPr>
          <p:cNvPr id="1386" name="Google Shape;1386;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1387" name="Google Shape;1387;p9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you will be able to:</a:t>
            </a:r>
            <a:endParaRPr/>
          </a:p>
        </p:txBody>
      </p:sp>
      <p:sp>
        <p:nvSpPr>
          <p:cNvPr id="1388" name="Google Shape;1388;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89" name="Google Shape;1389;p9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90" name="Google Shape;1390;p93"/>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42900" lvl="0" marL="457200" rtl="0" algn="l">
              <a:lnSpc>
                <a:spcPct val="150000"/>
              </a:lnSpc>
              <a:spcBef>
                <a:spcPts val="0"/>
              </a:spcBef>
              <a:spcAft>
                <a:spcPts val="0"/>
              </a:spcAft>
              <a:buClr>
                <a:srgbClr val="24292E"/>
              </a:buClr>
              <a:buSzPts val="1800"/>
              <a:buFont typeface="Arial"/>
              <a:buChar char="✅"/>
            </a:pPr>
            <a:r>
              <a:rPr lang="en" sz="1800">
                <a:solidFill>
                  <a:srgbClr val="24292E"/>
                </a:solidFill>
              </a:rPr>
              <a:t>Import the </a:t>
            </a:r>
            <a:r>
              <a:rPr lang="en" sz="1800">
                <a:solidFill>
                  <a:srgbClr val="24292E"/>
                </a:solidFill>
                <a:latin typeface="Courier"/>
                <a:ea typeface="Courier"/>
                <a:cs typeface="Courier"/>
                <a:sym typeface="Courier"/>
              </a:rPr>
              <a:t>string, random</a:t>
            </a:r>
            <a:r>
              <a:rPr lang="en" sz="1800">
                <a:solidFill>
                  <a:srgbClr val="24292E"/>
                </a:solidFill>
              </a:rPr>
              <a:t>, and </a:t>
            </a:r>
            <a:r>
              <a:rPr lang="en" sz="1800">
                <a:solidFill>
                  <a:srgbClr val="24292E"/>
                </a:solidFill>
                <a:latin typeface="Courier"/>
                <a:ea typeface="Courier"/>
                <a:cs typeface="Courier"/>
                <a:sym typeface="Courier"/>
              </a:rPr>
              <a:t>hashlib</a:t>
            </a:r>
            <a:r>
              <a:rPr lang="en" sz="1800">
                <a:solidFill>
                  <a:srgbClr val="24292E"/>
                </a:solidFill>
              </a:rPr>
              <a:t> modules to access the functions within them.</a:t>
            </a:r>
            <a:endParaRPr sz="1800">
              <a:solidFill>
                <a:srgbClr val="24292E"/>
              </a:solidFill>
            </a:endParaRPr>
          </a:p>
          <a:p>
            <a:pPr indent="-342900" lvl="0" marL="457200" rtl="0" algn="l">
              <a:lnSpc>
                <a:spcPct val="150000"/>
              </a:lnSpc>
              <a:spcBef>
                <a:spcPts val="0"/>
              </a:spcBef>
              <a:spcAft>
                <a:spcPts val="0"/>
              </a:spcAft>
              <a:buClr>
                <a:srgbClr val="24292E"/>
              </a:buClr>
              <a:buSzPts val="1800"/>
              <a:buFont typeface="Arial"/>
              <a:buChar char="✅"/>
            </a:pPr>
            <a:r>
              <a:rPr lang="en" sz="1800">
                <a:solidFill>
                  <a:srgbClr val="24292E"/>
                </a:solidFill>
              </a:rPr>
              <a:t>Use the </a:t>
            </a:r>
            <a:r>
              <a:rPr lang="en" sz="1800">
                <a:solidFill>
                  <a:srgbClr val="24292E"/>
                </a:solidFill>
                <a:latin typeface="Courier"/>
                <a:ea typeface="Courier"/>
                <a:cs typeface="Courier"/>
                <a:sym typeface="Courier"/>
              </a:rPr>
              <a:t>csv</a:t>
            </a:r>
            <a:r>
              <a:rPr lang="en" sz="1800">
                <a:solidFill>
                  <a:srgbClr val="24292E"/>
                </a:solidFill>
              </a:rPr>
              <a:t> module to read and write data to external CSV files.</a:t>
            </a:r>
            <a:endParaRPr sz="1800">
              <a:solidFill>
                <a:srgbClr val="24292E"/>
              </a:solidFill>
            </a:endParaRPr>
          </a:p>
          <a:p>
            <a:pPr indent="-342900" lvl="0" marL="457200" rtl="0" algn="l">
              <a:lnSpc>
                <a:spcPct val="150000"/>
              </a:lnSpc>
              <a:spcBef>
                <a:spcPts val="0"/>
              </a:spcBef>
              <a:spcAft>
                <a:spcPts val="0"/>
              </a:spcAft>
              <a:buClr>
                <a:srgbClr val="24292E"/>
              </a:buClr>
              <a:buSzPts val="1800"/>
              <a:buFont typeface="Arial"/>
              <a:buChar char="✅"/>
            </a:pPr>
            <a:r>
              <a:rPr lang="en" sz="1800">
                <a:solidFill>
                  <a:srgbClr val="24292E"/>
                </a:solidFill>
              </a:rPr>
              <a:t>Use the </a:t>
            </a:r>
            <a:r>
              <a:rPr lang="en" sz="1800">
                <a:solidFill>
                  <a:srgbClr val="24292E"/>
                </a:solidFill>
                <a:latin typeface="Courier"/>
                <a:ea typeface="Courier"/>
                <a:cs typeface="Courier"/>
                <a:sym typeface="Courier"/>
              </a:rPr>
              <a:t>secrets</a:t>
            </a:r>
            <a:r>
              <a:rPr lang="en" sz="1800">
                <a:solidFill>
                  <a:srgbClr val="24292E"/>
                </a:solidFill>
              </a:rPr>
              <a:t> module to generate random passwords.</a:t>
            </a:r>
            <a:endParaRPr sz="1800">
              <a:solidFill>
                <a:srgbClr val="24292E"/>
              </a:solidFill>
            </a:endParaRPr>
          </a:p>
          <a:p>
            <a:pPr indent="-342900" lvl="0" marL="457200" rtl="0" algn="l">
              <a:lnSpc>
                <a:spcPct val="150000"/>
              </a:lnSpc>
              <a:spcBef>
                <a:spcPts val="0"/>
              </a:spcBef>
              <a:spcAft>
                <a:spcPts val="0"/>
              </a:spcAft>
              <a:buClr>
                <a:srgbClr val="24292E"/>
              </a:buClr>
              <a:buSzPts val="1800"/>
              <a:buFont typeface="Arial"/>
              <a:buChar char="✅"/>
            </a:pPr>
            <a:r>
              <a:rPr lang="en" sz="1800">
                <a:solidFill>
                  <a:srgbClr val="24292E"/>
                </a:solidFill>
              </a:rPr>
              <a:t>Use the </a:t>
            </a:r>
            <a:r>
              <a:rPr lang="en" sz="1800">
                <a:solidFill>
                  <a:srgbClr val="24292E"/>
                </a:solidFill>
                <a:latin typeface="Courier"/>
                <a:ea typeface="Courier"/>
                <a:cs typeface="Courier"/>
                <a:sym typeface="Courier"/>
              </a:rPr>
              <a:t>os</a:t>
            </a:r>
            <a:r>
              <a:rPr lang="en" sz="1800">
                <a:solidFill>
                  <a:srgbClr val="24292E"/>
                </a:solidFill>
              </a:rPr>
              <a:t> module to create file paths and check for specific files.</a:t>
            </a:r>
            <a:endParaRPr sz="1800">
              <a:solidFill>
                <a:srgbClr val="24292E"/>
              </a:solidFill>
            </a:endParaRPr>
          </a:p>
          <a:p>
            <a:pPr indent="-342900" lvl="0" marL="457200" rtl="0" algn="l">
              <a:lnSpc>
                <a:spcPct val="150000"/>
              </a:lnSpc>
              <a:spcBef>
                <a:spcPts val="0"/>
              </a:spcBef>
              <a:spcAft>
                <a:spcPts val="0"/>
              </a:spcAft>
              <a:buClr>
                <a:srgbClr val="24292E"/>
              </a:buClr>
              <a:buSzPts val="1800"/>
              <a:buFont typeface="Arial"/>
              <a:buChar char="✅"/>
            </a:pPr>
            <a:r>
              <a:rPr lang="en" sz="1800">
                <a:solidFill>
                  <a:srgbClr val="24292E"/>
                </a:solidFill>
              </a:rPr>
              <a:t>Use the </a:t>
            </a:r>
            <a:r>
              <a:rPr lang="en" sz="1800">
                <a:solidFill>
                  <a:srgbClr val="24292E"/>
                </a:solidFill>
                <a:latin typeface="Courier"/>
                <a:ea typeface="Courier"/>
                <a:cs typeface="Courier"/>
                <a:sym typeface="Courier"/>
              </a:rPr>
              <a:t>os</a:t>
            </a:r>
            <a:r>
              <a:rPr lang="en" sz="1800">
                <a:solidFill>
                  <a:srgbClr val="24292E"/>
                </a:solidFill>
              </a:rPr>
              <a:t> module to navigate through a folder system and automate tasks.</a:t>
            </a:r>
            <a:endParaRPr sz="1800">
              <a:solidFill>
                <a:srgbClr val="24292E"/>
              </a:solidFill>
            </a:endParaRPr>
          </a:p>
          <a:p>
            <a:pPr indent="-342900" lvl="0" marL="457200" rtl="0" algn="l">
              <a:lnSpc>
                <a:spcPct val="150000"/>
              </a:lnSpc>
              <a:spcBef>
                <a:spcPts val="0"/>
              </a:spcBef>
              <a:spcAft>
                <a:spcPts val="0"/>
              </a:spcAft>
              <a:buClr>
                <a:srgbClr val="24292E"/>
              </a:buClr>
              <a:buSzPts val="1800"/>
              <a:buFont typeface="Arial"/>
              <a:buChar char="✅"/>
            </a:pPr>
            <a:r>
              <a:rPr lang="en" sz="1800">
                <a:solidFill>
                  <a:srgbClr val="24292E"/>
                </a:solidFill>
              </a:rPr>
              <a:t>Use the </a:t>
            </a:r>
            <a:r>
              <a:rPr lang="en" sz="1800">
                <a:solidFill>
                  <a:srgbClr val="24292E"/>
                </a:solidFill>
                <a:latin typeface="Courier"/>
                <a:ea typeface="Courier"/>
                <a:cs typeface="Courier"/>
                <a:sym typeface="Courier"/>
              </a:rPr>
              <a:t>os</a:t>
            </a:r>
            <a:r>
              <a:rPr lang="en" sz="1800">
                <a:solidFill>
                  <a:srgbClr val="24292E"/>
                </a:solidFill>
              </a:rPr>
              <a:t> module to perform a simple attack on an operating system.</a:t>
            </a:r>
            <a:endParaRPr sz="1800">
              <a:solidFill>
                <a:schemeClr val="dk1"/>
              </a:solidFill>
            </a:endParaRPr>
          </a:p>
          <a:p>
            <a:pPr indent="0" lvl="0" marL="457200" rtl="0" algn="l">
              <a:lnSpc>
                <a:spcPct val="150000"/>
              </a:lnSpc>
              <a:spcBef>
                <a:spcPts val="1200"/>
              </a:spcBef>
              <a:spcAft>
                <a:spcPts val="0"/>
              </a:spcAft>
              <a:buNone/>
            </a:pPr>
            <a:r>
              <a:t/>
            </a:r>
            <a:endParaRPr sz="2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Today’s Class:</a:t>
            </a:r>
            <a:endParaRPr/>
          </a:p>
        </p:txBody>
      </p:sp>
      <p:sp>
        <p:nvSpPr>
          <p:cNvPr id="1052" name="Google Shape;1052;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53" name="Google Shape;1053;p5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54" name="Google Shape;1054;p56"/>
          <p:cNvGraphicFramePr/>
          <p:nvPr/>
        </p:nvGraphicFramePr>
        <p:xfrm>
          <a:off x="488050" y="905550"/>
          <a:ext cx="3000000" cy="3000000"/>
        </p:xfrm>
        <a:graphic>
          <a:graphicData uri="http://schemas.openxmlformats.org/drawingml/2006/table">
            <a:tbl>
              <a:tblPr>
                <a:noFill/>
                <a:tableStyleId>{C8D16ACF-FB98-4BFD-BCD2-A1E1413EA0A9}</a:tableStyleId>
              </a:tblPr>
              <a:tblGrid>
                <a:gridCol w="3897050"/>
                <a:gridCol w="3955325"/>
              </a:tblGrid>
              <a:tr h="624250">
                <a:tc>
                  <a:txBody>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Data</a:t>
                      </a:r>
                      <a:endParaRPr b="1" sz="1800">
                        <a:solidFill>
                          <a:srgbClr val="FFFFFF"/>
                        </a:solidFill>
                        <a:latin typeface="Roboto"/>
                        <a:ea typeface="Roboto"/>
                        <a:cs typeface="Roboto"/>
                        <a:sym typeface="Roboto"/>
                      </a:endParaRPr>
                    </a:p>
                  </a:txBody>
                  <a:tcPr marT="0" marB="0" marR="91425" marL="91425" anchor="ctr">
                    <a:solidFill>
                      <a:srgbClr val="000000"/>
                    </a:solidFill>
                  </a:tcPr>
                </a:tc>
                <a:tc>
                  <a:txBody>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Logic</a:t>
                      </a:r>
                      <a:endParaRPr b="1" sz="1800">
                        <a:solidFill>
                          <a:srgbClr val="FFFFFF"/>
                        </a:solidFill>
                        <a:latin typeface="Roboto"/>
                        <a:ea typeface="Roboto"/>
                        <a:cs typeface="Roboto"/>
                        <a:sym typeface="Roboto"/>
                      </a:endParaRPr>
                    </a:p>
                  </a:txBody>
                  <a:tcPr marT="0" marB="0" marR="91425" marL="91425" anchor="ctr">
                    <a:solidFill>
                      <a:srgbClr val="000000"/>
                    </a:solidFill>
                  </a:tcPr>
                </a:tc>
              </a:tr>
              <a:tr h="624250">
                <a:tc>
                  <a:txBody>
                    <a:bodyPr/>
                    <a:lstStyle/>
                    <a:p>
                      <a:pPr indent="0" lvl="0" marL="0" rtl="0" algn="l">
                        <a:spcBef>
                          <a:spcPts val="0"/>
                        </a:spcBef>
                        <a:spcAft>
                          <a:spcPts val="0"/>
                        </a:spcAft>
                        <a:buNone/>
                      </a:pPr>
                      <a:r>
                        <a:rPr lang="en" sz="1800">
                          <a:solidFill>
                            <a:srgbClr val="A9B7C0"/>
                          </a:solidFill>
                          <a:latin typeface="Roboto Light"/>
                          <a:ea typeface="Roboto Light"/>
                          <a:cs typeface="Roboto Light"/>
                          <a:sym typeface="Roboto Light"/>
                        </a:rPr>
                        <a:t>1. Numbers</a:t>
                      </a:r>
                      <a:endParaRPr sz="1800">
                        <a:solidFill>
                          <a:srgbClr val="A9B7C0"/>
                        </a:solidFill>
                        <a:latin typeface="Roboto Light"/>
                        <a:ea typeface="Roboto Light"/>
                        <a:cs typeface="Roboto Light"/>
                        <a:sym typeface="Roboto Light"/>
                      </a:endParaRPr>
                    </a:p>
                  </a:txBody>
                  <a:tcPr marT="0" marB="0" marR="91425" marL="91425" anchor="ctr">
                    <a:solidFill>
                      <a:srgbClr val="FFFFFF"/>
                    </a:solidFill>
                  </a:tcPr>
                </a:tc>
                <a:tc>
                  <a:txBody>
                    <a:bodyPr/>
                    <a:lstStyle/>
                    <a:p>
                      <a:pPr indent="0" lvl="0" marL="0" rtl="0" algn="l">
                        <a:spcBef>
                          <a:spcPts val="0"/>
                        </a:spcBef>
                        <a:spcAft>
                          <a:spcPts val="0"/>
                        </a:spcAft>
                        <a:buNone/>
                      </a:pPr>
                      <a:r>
                        <a:rPr lang="en" sz="1800">
                          <a:solidFill>
                            <a:srgbClr val="A9B7C0"/>
                          </a:solidFill>
                          <a:latin typeface="Roboto Light"/>
                          <a:ea typeface="Roboto Light"/>
                          <a:cs typeface="Roboto Light"/>
                          <a:sym typeface="Roboto Light"/>
                        </a:rPr>
                        <a:t>1. Operators</a:t>
                      </a:r>
                      <a:endParaRPr sz="1800">
                        <a:solidFill>
                          <a:srgbClr val="A9B7C0"/>
                        </a:solidFill>
                        <a:latin typeface="Roboto Light"/>
                        <a:ea typeface="Roboto Light"/>
                        <a:cs typeface="Roboto Light"/>
                        <a:sym typeface="Roboto Light"/>
                      </a:endParaRPr>
                    </a:p>
                  </a:txBody>
                  <a:tcPr marT="0" marB="0" marR="91425" marL="91425" anchor="ctr">
                    <a:solidFill>
                      <a:srgbClr val="FFFFFF"/>
                    </a:solidFill>
                  </a:tcPr>
                </a:tc>
              </a:tr>
              <a:tr h="624250">
                <a:tc>
                  <a:txBody>
                    <a:bodyPr/>
                    <a:lstStyle/>
                    <a:p>
                      <a:pPr indent="0" lvl="0" marL="0" rtl="0" algn="l">
                        <a:spcBef>
                          <a:spcPts val="0"/>
                        </a:spcBef>
                        <a:spcAft>
                          <a:spcPts val="0"/>
                        </a:spcAft>
                        <a:buNone/>
                      </a:pPr>
                      <a:r>
                        <a:rPr lang="en" sz="1800">
                          <a:solidFill>
                            <a:srgbClr val="A9B7C0"/>
                          </a:solidFill>
                          <a:latin typeface="Roboto Light"/>
                          <a:ea typeface="Roboto Light"/>
                          <a:cs typeface="Roboto Light"/>
                          <a:sym typeface="Roboto Light"/>
                        </a:rPr>
                        <a:t>2. Strings</a:t>
                      </a:r>
                      <a:endParaRPr sz="1800">
                        <a:solidFill>
                          <a:srgbClr val="A9B7C0"/>
                        </a:solidFill>
                        <a:latin typeface="Roboto Light"/>
                        <a:ea typeface="Roboto Light"/>
                        <a:cs typeface="Roboto Light"/>
                        <a:sym typeface="Roboto Light"/>
                      </a:endParaRPr>
                    </a:p>
                  </a:txBody>
                  <a:tcPr marT="0" marB="0" marR="91425" marL="91425" anchor="ctr">
                    <a:solidFill>
                      <a:schemeClr val="lt2"/>
                    </a:solidFill>
                  </a:tcPr>
                </a:tc>
                <a:tc>
                  <a:txBody>
                    <a:bodyPr/>
                    <a:lstStyle/>
                    <a:p>
                      <a:pPr indent="0" lvl="0" marL="0" rtl="0" algn="l">
                        <a:spcBef>
                          <a:spcPts val="0"/>
                        </a:spcBef>
                        <a:spcAft>
                          <a:spcPts val="0"/>
                        </a:spcAft>
                        <a:buNone/>
                      </a:pPr>
                      <a:r>
                        <a:rPr lang="en" sz="1800">
                          <a:solidFill>
                            <a:srgbClr val="999999"/>
                          </a:solidFill>
                          <a:latin typeface="Roboto Light"/>
                          <a:ea typeface="Roboto Light"/>
                          <a:cs typeface="Roboto Light"/>
                          <a:sym typeface="Roboto Light"/>
                        </a:rPr>
                        <a:t>2. Conditionals</a:t>
                      </a:r>
                      <a:endParaRPr sz="1800">
                        <a:solidFill>
                          <a:srgbClr val="999999"/>
                        </a:solidFill>
                        <a:latin typeface="Roboto Light"/>
                        <a:ea typeface="Roboto Light"/>
                        <a:cs typeface="Roboto Light"/>
                        <a:sym typeface="Roboto Light"/>
                      </a:endParaRPr>
                    </a:p>
                  </a:txBody>
                  <a:tcPr marT="0" marB="0" marR="91425" marL="91425" anchor="ctr">
                    <a:solidFill>
                      <a:srgbClr val="EFEFEF"/>
                    </a:solidFill>
                  </a:tcPr>
                </a:tc>
              </a:tr>
              <a:tr h="624250">
                <a:tc>
                  <a:txBody>
                    <a:bodyPr/>
                    <a:lstStyle/>
                    <a:p>
                      <a:pPr indent="0" lvl="0" marL="0" rtl="0" algn="l">
                        <a:spcBef>
                          <a:spcPts val="0"/>
                        </a:spcBef>
                        <a:spcAft>
                          <a:spcPts val="0"/>
                        </a:spcAft>
                        <a:buNone/>
                      </a:pPr>
                      <a:r>
                        <a:rPr lang="en" sz="1800">
                          <a:solidFill>
                            <a:srgbClr val="A9B7C0"/>
                          </a:solidFill>
                          <a:latin typeface="Roboto Light"/>
                          <a:ea typeface="Roboto Light"/>
                          <a:cs typeface="Roboto Light"/>
                          <a:sym typeface="Roboto Light"/>
                        </a:rPr>
                        <a:t>3. Booleans</a:t>
                      </a:r>
                      <a:endParaRPr sz="1800">
                        <a:solidFill>
                          <a:srgbClr val="A9B7C0"/>
                        </a:solidFill>
                        <a:latin typeface="Roboto Light"/>
                        <a:ea typeface="Roboto Light"/>
                        <a:cs typeface="Roboto Light"/>
                        <a:sym typeface="Roboto Light"/>
                      </a:endParaRPr>
                    </a:p>
                  </a:txBody>
                  <a:tcPr marT="0" marB="0" marR="91425" marL="91425" anchor="ctr">
                    <a:solidFill>
                      <a:srgbClr val="FFFFFF"/>
                    </a:solidFill>
                  </a:tcPr>
                </a:tc>
                <a:tc>
                  <a:txBody>
                    <a:bodyPr/>
                    <a:lstStyle/>
                    <a:p>
                      <a:pPr indent="0" lvl="0" marL="0" rtl="0" algn="l">
                        <a:spcBef>
                          <a:spcPts val="0"/>
                        </a:spcBef>
                        <a:spcAft>
                          <a:spcPts val="0"/>
                        </a:spcAft>
                        <a:buNone/>
                      </a:pPr>
                      <a:r>
                        <a:rPr lang="en" sz="1800">
                          <a:solidFill>
                            <a:srgbClr val="999999"/>
                          </a:solidFill>
                          <a:latin typeface="Roboto Light"/>
                          <a:ea typeface="Roboto Light"/>
                          <a:cs typeface="Roboto Light"/>
                          <a:sym typeface="Roboto Light"/>
                        </a:rPr>
                        <a:t>3. Loops</a:t>
                      </a:r>
                      <a:endParaRPr sz="1800">
                        <a:solidFill>
                          <a:srgbClr val="999999"/>
                        </a:solidFill>
                        <a:latin typeface="Roboto Light"/>
                        <a:ea typeface="Roboto Light"/>
                        <a:cs typeface="Roboto Light"/>
                        <a:sym typeface="Roboto Light"/>
                      </a:endParaRPr>
                    </a:p>
                  </a:txBody>
                  <a:tcPr marT="0" marB="0" marR="91425" marL="91425" anchor="ctr"/>
                </a:tc>
              </a:tr>
              <a:tr h="624250">
                <a:tc>
                  <a:txBody>
                    <a:bodyPr/>
                    <a:lstStyle/>
                    <a:p>
                      <a:pPr indent="0" lvl="0" marL="0" rtl="0" algn="l">
                        <a:spcBef>
                          <a:spcPts val="0"/>
                        </a:spcBef>
                        <a:spcAft>
                          <a:spcPts val="0"/>
                        </a:spcAft>
                        <a:buNone/>
                      </a:pPr>
                      <a:r>
                        <a:rPr lang="en" sz="1800">
                          <a:solidFill>
                            <a:srgbClr val="A9B7C0"/>
                          </a:solidFill>
                          <a:latin typeface="Roboto Light"/>
                          <a:ea typeface="Roboto Light"/>
                          <a:cs typeface="Roboto Light"/>
                          <a:sym typeface="Roboto Light"/>
                        </a:rPr>
                        <a:t>4. Lists</a:t>
                      </a:r>
                      <a:endParaRPr sz="1800">
                        <a:solidFill>
                          <a:srgbClr val="A9B7C0"/>
                        </a:solidFill>
                        <a:latin typeface="Roboto Light"/>
                        <a:ea typeface="Roboto Light"/>
                        <a:cs typeface="Roboto Light"/>
                        <a:sym typeface="Roboto Light"/>
                      </a:endParaRPr>
                    </a:p>
                  </a:txBody>
                  <a:tcPr marT="0" marB="0" marR="91425" marL="91425" anchor="ctr">
                    <a:solidFill>
                      <a:schemeClr val="lt2"/>
                    </a:solidFill>
                  </a:tcPr>
                </a:tc>
                <a:tc>
                  <a:txBody>
                    <a:bodyPr/>
                    <a:lstStyle/>
                    <a:p>
                      <a:pPr indent="0" lvl="0" marL="0" rtl="0" algn="l">
                        <a:spcBef>
                          <a:spcPts val="0"/>
                        </a:spcBef>
                        <a:spcAft>
                          <a:spcPts val="0"/>
                        </a:spcAft>
                        <a:buNone/>
                      </a:pPr>
                      <a:r>
                        <a:rPr lang="en" sz="1800">
                          <a:solidFill>
                            <a:srgbClr val="999999"/>
                          </a:solidFill>
                          <a:latin typeface="Roboto Light"/>
                          <a:ea typeface="Roboto Light"/>
                          <a:cs typeface="Roboto Light"/>
                          <a:sym typeface="Roboto Light"/>
                        </a:rPr>
                        <a:t>4. Functions</a:t>
                      </a:r>
                      <a:endParaRPr sz="1800">
                        <a:solidFill>
                          <a:srgbClr val="999999"/>
                        </a:solidFill>
                        <a:latin typeface="Roboto Light"/>
                        <a:ea typeface="Roboto Light"/>
                        <a:cs typeface="Roboto Light"/>
                        <a:sym typeface="Roboto Light"/>
                      </a:endParaRPr>
                    </a:p>
                  </a:txBody>
                  <a:tcPr marT="0" marB="0" marR="91425" marL="91425" anchor="ctr">
                    <a:solidFill>
                      <a:srgbClr val="EFEFEF"/>
                    </a:solidFill>
                  </a:tcPr>
                </a:tc>
              </a:tr>
              <a:tr h="624250">
                <a:tc>
                  <a:txBody>
                    <a:bodyPr/>
                    <a:lstStyle/>
                    <a:p>
                      <a:pPr indent="0" lvl="0" marL="0" rtl="0" algn="l">
                        <a:spcBef>
                          <a:spcPts val="0"/>
                        </a:spcBef>
                        <a:spcAft>
                          <a:spcPts val="0"/>
                        </a:spcAft>
                        <a:buNone/>
                      </a:pPr>
                      <a:r>
                        <a:rPr lang="en" sz="1800">
                          <a:solidFill>
                            <a:srgbClr val="A9B7C0"/>
                          </a:solidFill>
                          <a:latin typeface="Roboto Light"/>
                          <a:ea typeface="Roboto Light"/>
                          <a:cs typeface="Roboto Light"/>
                          <a:sym typeface="Roboto Light"/>
                        </a:rPr>
                        <a:t>5. Dictionaries</a:t>
                      </a:r>
                      <a:endParaRPr sz="1800">
                        <a:solidFill>
                          <a:srgbClr val="A9B7C0"/>
                        </a:solidFill>
                        <a:latin typeface="Roboto Light"/>
                        <a:ea typeface="Roboto Light"/>
                        <a:cs typeface="Roboto Light"/>
                        <a:sym typeface="Roboto Light"/>
                      </a:endParaRPr>
                    </a:p>
                  </a:txBody>
                  <a:tcPr marT="0" marB="0" marR="91425" marL="91425" anchor="ctr">
                    <a:solidFill>
                      <a:srgbClr val="FFFFFF"/>
                    </a:solidFill>
                  </a:tcPr>
                </a:tc>
                <a:tc>
                  <a:txBody>
                    <a:bodyPr/>
                    <a:lstStyle/>
                    <a:p>
                      <a:pPr indent="0" lvl="0" marL="0" rtl="0" algn="l">
                        <a:spcBef>
                          <a:spcPts val="0"/>
                        </a:spcBef>
                        <a:spcAft>
                          <a:spcPts val="0"/>
                        </a:spcAft>
                        <a:buNone/>
                      </a:pPr>
                      <a:r>
                        <a:rPr lang="en" sz="1800">
                          <a:latin typeface="Roboto Light"/>
                          <a:ea typeface="Roboto Light"/>
                          <a:cs typeface="Roboto Light"/>
                          <a:sym typeface="Roboto Light"/>
                        </a:rPr>
                        <a:t>5. Modules</a:t>
                      </a:r>
                      <a:endParaRPr sz="1800">
                        <a:latin typeface="Roboto Light"/>
                        <a:ea typeface="Roboto Light"/>
                        <a:cs typeface="Roboto Light"/>
                        <a:sym typeface="Roboto Light"/>
                      </a:endParaRPr>
                    </a:p>
                  </a:txBody>
                  <a:tcPr marT="0" marB="0" marR="91425" marL="91425" anchor="ctr">
                    <a:solidFill>
                      <a:schemeClr val="accent6"/>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57"/>
          <p:cNvSpPr txBox="1"/>
          <p:nvPr>
            <p:ph type="title"/>
          </p:nvPr>
        </p:nvSpPr>
        <p:spPr>
          <a:xfrm>
            <a:off x="1415400" y="1736700"/>
            <a:ext cx="5862600" cy="1231200"/>
          </a:xfrm>
          <a:prstGeom prst="rect">
            <a:avLst/>
          </a:prstGeom>
        </p:spPr>
        <p:txBody>
          <a:bodyPr anchorCtr="0" anchor="t" bIns="91425" lIns="91425" spcFirstLastPara="1" rIns="91425" wrap="square" tIns="91425">
            <a:noAutofit/>
          </a:bodyPr>
          <a:lstStyle/>
          <a:p>
            <a:pPr indent="-317500" lvl="0" marL="457200" rtl="0" algn="ctr">
              <a:spcBef>
                <a:spcPts val="0"/>
              </a:spcBef>
              <a:spcAft>
                <a:spcPts val="0"/>
              </a:spcAft>
              <a:buClr>
                <a:schemeClr val="dk1"/>
              </a:buClr>
              <a:buSzPts val="1400"/>
              <a:buFont typeface="Roboto Mono"/>
              <a:buChar char="●"/>
            </a:pPr>
            <a:r>
              <a:rPr lang="en">
                <a:solidFill>
                  <a:schemeClr val="lt1"/>
                </a:solidFill>
                <a:latin typeface="Roboto Mono"/>
                <a:ea typeface="Roboto Mono"/>
                <a:cs typeface="Roboto Mono"/>
                <a:sym typeface="Roboto Mono"/>
              </a:rPr>
              <a:t>Introduction to Built-In Modules</a:t>
            </a:r>
            <a:endParaRPr>
              <a:latin typeface="Roboto Mono"/>
              <a:ea typeface="Roboto Mono"/>
              <a:cs typeface="Roboto Mono"/>
              <a:sym typeface="Roboto Mono"/>
            </a:endParaRPr>
          </a:p>
        </p:txBody>
      </p:sp>
      <p:sp>
        <p:nvSpPr>
          <p:cNvPr id="1060" name="Google Shape;1060;p5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61" name="Google Shape;1061;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sp>
        <p:nvSpPr>
          <p:cNvPr id="1066" name="Google Shape;1066;p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Built-In Modules</a:t>
            </a:r>
            <a:endParaRPr/>
          </a:p>
        </p:txBody>
      </p:sp>
      <p:sp>
        <p:nvSpPr>
          <p:cNvPr id="1067" name="Google Shape;1067;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68" name="Google Shape;1068;p5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9" name="Google Shape;1069;p58"/>
          <p:cNvPicPr preferRelativeResize="0"/>
          <p:nvPr/>
        </p:nvPicPr>
        <p:blipFill>
          <a:blip r:embed="rId3">
            <a:alphaModFix/>
          </a:blip>
          <a:stretch>
            <a:fillRect/>
          </a:stretch>
        </p:blipFill>
        <p:spPr>
          <a:xfrm>
            <a:off x="728550" y="1527725"/>
            <a:ext cx="1095201" cy="1602276"/>
          </a:xfrm>
          <a:prstGeom prst="rect">
            <a:avLst/>
          </a:prstGeom>
          <a:noFill/>
          <a:ln>
            <a:noFill/>
          </a:ln>
        </p:spPr>
      </p:pic>
      <p:sp>
        <p:nvSpPr>
          <p:cNvPr id="1070" name="Google Shape;1070;p58"/>
          <p:cNvSpPr txBox="1"/>
          <p:nvPr/>
        </p:nvSpPr>
        <p:spPr>
          <a:xfrm>
            <a:off x="2015850" y="1446425"/>
            <a:ext cx="4940700" cy="28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4292E"/>
                </a:solidFill>
                <a:highlight>
                  <a:srgbClr val="FFFFFF"/>
                </a:highlight>
                <a:latin typeface="Roboto"/>
                <a:ea typeface="Roboto"/>
                <a:cs typeface="Roboto"/>
                <a:sym typeface="Roboto"/>
              </a:rPr>
              <a:t>Modules </a:t>
            </a:r>
            <a:r>
              <a:rPr lang="en" sz="1800">
                <a:solidFill>
                  <a:srgbClr val="24292E"/>
                </a:solidFill>
                <a:highlight>
                  <a:srgbClr val="FFFFFF"/>
                </a:highlight>
                <a:latin typeface="Roboto"/>
                <a:ea typeface="Roboto"/>
                <a:cs typeface="Roboto"/>
                <a:sym typeface="Roboto"/>
              </a:rPr>
              <a:t>are files containing a set of definitions for functions, classes, and / or variables which can be imported and used into another program and applications. </a:t>
            </a:r>
            <a:endParaRPr sz="18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2400">
              <a:latin typeface="Roboto Light"/>
              <a:ea typeface="Roboto Light"/>
              <a:cs typeface="Roboto Light"/>
              <a:sym typeface="Roboto Light"/>
            </a:endParaRPr>
          </a:p>
          <a:p>
            <a:pPr indent="0" lvl="0" marL="0" rtl="0" algn="l">
              <a:spcBef>
                <a:spcPts val="0"/>
              </a:spcBef>
              <a:spcAft>
                <a:spcPts val="0"/>
              </a:spcAft>
              <a:buNone/>
            </a:pPr>
            <a:r>
              <a:t/>
            </a:r>
            <a:endParaRPr sz="2400">
              <a:latin typeface="Roboto Light"/>
              <a:ea typeface="Roboto Light"/>
              <a:cs typeface="Roboto Light"/>
              <a:sym typeface="Robo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sp>
        <p:nvSpPr>
          <p:cNvPr id="1075" name="Google Shape;1075;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Built-In Modules</a:t>
            </a:r>
            <a:endParaRPr/>
          </a:p>
        </p:txBody>
      </p:sp>
      <p:sp>
        <p:nvSpPr>
          <p:cNvPr id="1076" name="Google Shape;1076;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Python has many built-in modules for executing different tasks, like: </a:t>
            </a:r>
            <a:endParaRPr/>
          </a:p>
        </p:txBody>
      </p:sp>
      <p:sp>
        <p:nvSpPr>
          <p:cNvPr id="1077" name="Google Shape;1077;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78" name="Google Shape;1078;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79" name="Google Shape;1079;p59"/>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17500" lvl="0" marL="457200" rtl="0" algn="l">
              <a:lnSpc>
                <a:spcPct val="150000"/>
              </a:lnSpc>
              <a:spcBef>
                <a:spcPts val="0"/>
              </a:spcBef>
              <a:spcAft>
                <a:spcPts val="0"/>
              </a:spcAft>
              <a:buSzPts val="1400"/>
              <a:buChar char="●"/>
            </a:pPr>
            <a:r>
              <a:rPr lang="en">
                <a:latin typeface="Roboto Mono"/>
                <a:ea typeface="Roboto Mono"/>
                <a:cs typeface="Roboto Mono"/>
                <a:sym typeface="Roboto Mono"/>
              </a:rPr>
              <a:t>c</a:t>
            </a:r>
            <a:r>
              <a:rPr lang="en">
                <a:latin typeface="Roboto Mono"/>
                <a:ea typeface="Roboto Mono"/>
                <a:cs typeface="Roboto Mono"/>
                <a:sym typeface="Roboto Mono"/>
              </a:rPr>
              <a:t>sv</a:t>
            </a:r>
            <a:r>
              <a:rPr lang="en"/>
              <a:t> modules allow users to easily work with external CSV files </a:t>
            </a:r>
            <a:endParaRPr/>
          </a:p>
          <a:p>
            <a:pPr indent="-317500" lvl="0" marL="457200" rtl="0" algn="l">
              <a:lnSpc>
                <a:spcPct val="150000"/>
              </a:lnSpc>
              <a:spcBef>
                <a:spcPts val="0"/>
              </a:spcBef>
              <a:spcAft>
                <a:spcPts val="0"/>
              </a:spcAft>
              <a:buSzPts val="1400"/>
              <a:buChar char="●"/>
            </a:pPr>
            <a:r>
              <a:rPr lang="en">
                <a:latin typeface="Roboto Mono"/>
                <a:ea typeface="Roboto Mono"/>
                <a:cs typeface="Roboto Mono"/>
                <a:sym typeface="Roboto Mono"/>
              </a:rPr>
              <a:t>o</a:t>
            </a:r>
            <a:r>
              <a:rPr lang="en">
                <a:latin typeface="Roboto Mono"/>
                <a:ea typeface="Roboto Mono"/>
                <a:cs typeface="Roboto Mono"/>
                <a:sym typeface="Roboto Mono"/>
              </a:rPr>
              <a:t>s</a:t>
            </a:r>
            <a:r>
              <a:rPr lang="en"/>
              <a:t> modules allow users to work with the operating system</a:t>
            </a:r>
            <a:endParaRPr/>
          </a:p>
          <a:p>
            <a:pPr indent="-317500" lvl="0" marL="457200" rtl="0" algn="l">
              <a:lnSpc>
                <a:spcPct val="150000"/>
              </a:lnSpc>
              <a:spcBef>
                <a:spcPts val="0"/>
              </a:spcBef>
              <a:spcAft>
                <a:spcPts val="0"/>
              </a:spcAft>
              <a:buSzPts val="1400"/>
              <a:buChar char="●"/>
            </a:pPr>
            <a:r>
              <a:rPr lang="en">
                <a:latin typeface="Roboto Mono"/>
                <a:ea typeface="Roboto Mono"/>
                <a:cs typeface="Roboto Mono"/>
                <a:sym typeface="Roboto Mono"/>
              </a:rPr>
              <a:t>datetime</a:t>
            </a:r>
            <a:r>
              <a:rPr lang="en"/>
              <a:t> module contains functions for manipulating dates and times</a:t>
            </a:r>
            <a:endParaRPr/>
          </a:p>
          <a:p>
            <a:pPr indent="0" lvl="0" marL="0" rtl="0" algn="l">
              <a:lnSpc>
                <a:spcPct val="150000"/>
              </a:lnSpc>
              <a:spcBef>
                <a:spcPts val="800"/>
              </a:spcBef>
              <a:spcAft>
                <a:spcPts val="0"/>
              </a:spcAft>
              <a:buNone/>
            </a:pPr>
            <a:r>
              <a:t/>
            </a:r>
            <a:endParaRPr/>
          </a:p>
          <a:p>
            <a:pPr indent="0" lvl="0" marL="0" rtl="0" algn="l">
              <a:lnSpc>
                <a:spcPct val="150000"/>
              </a:lnSpc>
              <a:spcBef>
                <a:spcPts val="800"/>
              </a:spcBef>
              <a:spcAft>
                <a:spcPts val="0"/>
              </a:spcAft>
              <a:buNone/>
            </a:pPr>
            <a:r>
              <a:rPr lang="en"/>
              <a:t>In order for a program or file to use the code contained within a module, the module file has to be added into the script using a process called </a:t>
            </a:r>
            <a:r>
              <a:rPr b="1" lang="en"/>
              <a:t>importing</a:t>
            </a:r>
            <a:r>
              <a:rPr lang="en"/>
              <a:t>. </a:t>
            </a:r>
            <a:endParaRPr/>
          </a:p>
          <a:p>
            <a:pPr indent="0" lvl="0" marL="0" rtl="0" algn="l">
              <a:lnSpc>
                <a:spcPct val="150000"/>
              </a:lnSpc>
              <a:spcBef>
                <a:spcPts val="800"/>
              </a:spcBef>
              <a:spcAft>
                <a:spcPts val="0"/>
              </a:spcAft>
              <a:buNone/>
            </a:pPr>
            <a:r>
              <a:t/>
            </a:r>
            <a:endParaRPr/>
          </a:p>
          <a:p>
            <a:pPr indent="0" lvl="0" marL="0" rtl="0" algn="l">
              <a:lnSpc>
                <a:spcPct val="150000"/>
              </a:lnSpc>
              <a:spcBef>
                <a:spcPts val="800"/>
              </a:spcBef>
              <a:spcAft>
                <a:spcPts val="800"/>
              </a:spcAft>
              <a:buNone/>
            </a:pPr>
            <a:r>
              <a:rPr lang="en"/>
              <a:t>Once the module has been imported, the functions and other attributes in the module can be referenced in the program to execute task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3" name="Shape 1083"/>
        <p:cNvGrpSpPr/>
        <p:nvPr/>
      </p:nvGrpSpPr>
      <p:grpSpPr>
        <a:xfrm>
          <a:off x="0" y="0"/>
          <a:ext cx="0" cy="0"/>
          <a:chOff x="0" y="0"/>
          <a:chExt cx="0" cy="0"/>
        </a:xfrm>
      </p:grpSpPr>
      <p:sp>
        <p:nvSpPr>
          <p:cNvPr id="1084" name="Google Shape;1084;p60"/>
          <p:cNvSpPr txBox="1"/>
          <p:nvPr>
            <p:ph idx="1" type="subTitle"/>
          </p:nvPr>
        </p:nvSpPr>
        <p:spPr>
          <a:xfrm>
            <a:off x="0" y="675975"/>
            <a:ext cx="6674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i="1" lang="en"/>
              <a:t>Getting started...</a:t>
            </a:r>
            <a:endParaRPr i="1"/>
          </a:p>
        </p:txBody>
      </p:sp>
      <p:sp>
        <p:nvSpPr>
          <p:cNvPr id="1085" name="Google Shape;1085;p60"/>
          <p:cNvSpPr txBox="1"/>
          <p:nvPr>
            <p:ph idx="2" type="body"/>
          </p:nvPr>
        </p:nvSpPr>
        <p:spPr>
          <a:xfrm>
            <a:off x="0" y="1245800"/>
            <a:ext cx="6699600" cy="3897600"/>
          </a:xfrm>
          <a:prstGeom prst="rect">
            <a:avLst/>
          </a:prstGeom>
        </p:spPr>
        <p:txBody>
          <a:bodyPr anchorCtr="0" anchor="t" bIns="914400" lIns="457200" spcFirstLastPara="1" rIns="457200" wrap="square" tIns="0">
            <a:noAutofit/>
          </a:bodyPr>
          <a:lstStyle/>
          <a:p>
            <a:pPr indent="0" lvl="0" marL="0" rtl="0" algn="l">
              <a:lnSpc>
                <a:spcPct val="142857"/>
              </a:lnSpc>
              <a:spcBef>
                <a:spcPts val="0"/>
              </a:spcBef>
              <a:spcAft>
                <a:spcPts val="0"/>
              </a:spcAft>
              <a:buClr>
                <a:srgbClr val="000000"/>
              </a:buClr>
              <a:buSzPts val="1100"/>
              <a:buFont typeface="Arial"/>
              <a:buNone/>
            </a:pPr>
            <a:r>
              <a:rPr lang="en" sz="1200">
                <a:solidFill>
                  <a:srgbClr val="6A737D"/>
                </a:solidFill>
                <a:highlight>
                  <a:srgbClr val="FFFFFF"/>
                </a:highlight>
                <a:latin typeface="Courier"/>
                <a:ea typeface="Courier"/>
                <a:cs typeface="Courier"/>
                <a:sym typeface="Courier"/>
              </a:rPr>
              <a:t># In order to pull a module into script, it has to be imported</a:t>
            </a:r>
            <a:endParaRPr sz="1200">
              <a:solidFill>
                <a:srgbClr val="6A737D"/>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200">
                <a:solidFill>
                  <a:srgbClr val="D73A49"/>
                </a:solidFill>
                <a:highlight>
                  <a:srgbClr val="FFFFFF"/>
                </a:highlight>
                <a:latin typeface="Courier"/>
                <a:ea typeface="Courier"/>
                <a:cs typeface="Courier"/>
                <a:sym typeface="Courier"/>
              </a:rPr>
              <a:t>import</a:t>
            </a:r>
            <a:r>
              <a:rPr lang="en" sz="1200">
                <a:solidFill>
                  <a:srgbClr val="24292E"/>
                </a:solidFill>
                <a:highlight>
                  <a:srgbClr val="FFFFFF"/>
                </a:highlight>
                <a:latin typeface="Courier"/>
                <a:ea typeface="Courier"/>
                <a:cs typeface="Courier"/>
                <a:sym typeface="Courier"/>
              </a:rPr>
              <a:t> math</a:t>
            </a:r>
            <a:br>
              <a:rPr lang="en" sz="1200">
                <a:solidFill>
                  <a:srgbClr val="24292E"/>
                </a:solidFill>
                <a:highlight>
                  <a:srgbClr val="FFFFFF"/>
                </a:highlight>
                <a:latin typeface="Courier"/>
                <a:ea typeface="Courier"/>
                <a:cs typeface="Courier"/>
                <a:sym typeface="Courier"/>
              </a:rPr>
            </a:br>
            <a:endParaRPr sz="12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200">
                <a:solidFill>
                  <a:srgbClr val="6A737D"/>
                </a:solidFill>
                <a:highlight>
                  <a:srgbClr val="FFFFFF"/>
                </a:highlight>
                <a:latin typeface="Courier"/>
                <a:ea typeface="Courier"/>
                <a:cs typeface="Courier"/>
                <a:sym typeface="Courier"/>
              </a:rPr>
              <a:t># When working with the values/functions stored within a module, generally you will have to name the module and then use dot notation to access the function</a:t>
            </a:r>
            <a:endParaRPr sz="1200">
              <a:solidFill>
                <a:srgbClr val="6A737D"/>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t/>
            </a:r>
            <a:endParaRPr sz="12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200">
                <a:solidFill>
                  <a:srgbClr val="6A737D"/>
                </a:solidFill>
                <a:highlight>
                  <a:srgbClr val="FFFFFF"/>
                </a:highlight>
                <a:latin typeface="Courier"/>
                <a:ea typeface="Courier"/>
                <a:cs typeface="Courier"/>
                <a:sym typeface="Courier"/>
              </a:rPr>
              <a:t># The `math.pow()` function takes in two values and returns the value of the first raised to the power of the second</a:t>
            </a:r>
            <a:endParaRPr sz="1200">
              <a:solidFill>
                <a:srgbClr val="6A737D"/>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200">
                <a:solidFill>
                  <a:srgbClr val="24292E"/>
                </a:solidFill>
                <a:highlight>
                  <a:srgbClr val="FFFFFF"/>
                </a:highlight>
                <a:latin typeface="Courier"/>
                <a:ea typeface="Courier"/>
                <a:cs typeface="Courier"/>
                <a:sym typeface="Courier"/>
              </a:rPr>
              <a:t>squaredNumber </a:t>
            </a:r>
            <a:r>
              <a:rPr lang="en" sz="1200">
                <a:solidFill>
                  <a:srgbClr val="D73A49"/>
                </a:solidFill>
                <a:highlight>
                  <a:srgbClr val="FFFFFF"/>
                </a:highlight>
                <a:latin typeface="Courier"/>
                <a:ea typeface="Courier"/>
                <a:cs typeface="Courier"/>
                <a:sym typeface="Courier"/>
              </a:rPr>
              <a:t>=</a:t>
            </a:r>
            <a:r>
              <a:rPr lang="en" sz="1200">
                <a:solidFill>
                  <a:srgbClr val="24292E"/>
                </a:solidFill>
                <a:highlight>
                  <a:srgbClr val="FFFFFF"/>
                </a:highlight>
                <a:latin typeface="Courier"/>
                <a:ea typeface="Courier"/>
                <a:cs typeface="Courier"/>
                <a:sym typeface="Courier"/>
              </a:rPr>
              <a:t> math.pow(</a:t>
            </a:r>
            <a:r>
              <a:rPr lang="en" sz="1200">
                <a:solidFill>
                  <a:srgbClr val="005CC5"/>
                </a:solidFill>
                <a:highlight>
                  <a:srgbClr val="FFFFFF"/>
                </a:highlight>
                <a:latin typeface="Courier"/>
                <a:ea typeface="Courier"/>
                <a:cs typeface="Courier"/>
                <a:sym typeface="Courier"/>
              </a:rPr>
              <a:t>4</a:t>
            </a:r>
            <a:r>
              <a:rPr lang="en" sz="1200">
                <a:solidFill>
                  <a:srgbClr val="24292E"/>
                </a:solidFill>
                <a:highlight>
                  <a:srgbClr val="FFFFFF"/>
                </a:highlight>
                <a:latin typeface="Courier"/>
                <a:ea typeface="Courier"/>
                <a:cs typeface="Courier"/>
                <a:sym typeface="Courier"/>
              </a:rPr>
              <a:t>,</a:t>
            </a:r>
            <a:r>
              <a:rPr lang="en" sz="1200">
                <a:solidFill>
                  <a:srgbClr val="005CC5"/>
                </a:solidFill>
                <a:highlight>
                  <a:srgbClr val="FFFFFF"/>
                </a:highlight>
                <a:latin typeface="Courier"/>
                <a:ea typeface="Courier"/>
                <a:cs typeface="Courier"/>
                <a:sym typeface="Courier"/>
              </a:rPr>
              <a:t>2</a:t>
            </a:r>
            <a:r>
              <a:rPr lang="en" sz="1200">
                <a:solidFill>
                  <a:srgbClr val="24292E"/>
                </a:solidFill>
                <a:highlight>
                  <a:srgbClr val="FFFFFF"/>
                </a:highlight>
                <a:latin typeface="Courier"/>
                <a:ea typeface="Courier"/>
                <a:cs typeface="Courier"/>
                <a:sym typeface="Courier"/>
              </a:rPr>
              <a:t>)</a:t>
            </a:r>
            <a:endParaRPr sz="12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rPr lang="en" sz="1200">
                <a:solidFill>
                  <a:srgbClr val="005CC5"/>
                </a:solidFill>
                <a:highlight>
                  <a:srgbClr val="FFFFFF"/>
                </a:highlight>
                <a:latin typeface="Courier"/>
                <a:ea typeface="Courier"/>
                <a:cs typeface="Courier"/>
                <a:sym typeface="Courier"/>
              </a:rPr>
              <a:t>print</a:t>
            </a:r>
            <a:r>
              <a:rPr lang="en" sz="1200">
                <a:solidFill>
                  <a:srgbClr val="24292E"/>
                </a:solidFill>
                <a:highlight>
                  <a:srgbClr val="FFFFFF"/>
                </a:highlight>
                <a:latin typeface="Courier"/>
                <a:ea typeface="Courier"/>
                <a:cs typeface="Courier"/>
                <a:sym typeface="Courier"/>
              </a:rPr>
              <a:t>(squaredNumber)</a:t>
            </a:r>
            <a:endParaRPr sz="1200">
              <a:solidFill>
                <a:srgbClr val="24292E"/>
              </a:solidFill>
              <a:highlight>
                <a:srgbClr val="FFFFFF"/>
              </a:highlight>
              <a:latin typeface="Courier"/>
              <a:ea typeface="Courier"/>
              <a:cs typeface="Courier"/>
              <a:sym typeface="Courier"/>
            </a:endParaRPr>
          </a:p>
          <a:p>
            <a:pPr indent="0" lvl="0" marL="0" rtl="0" algn="l">
              <a:lnSpc>
                <a:spcPct val="142857"/>
              </a:lnSpc>
              <a:spcBef>
                <a:spcPts val="0"/>
              </a:spcBef>
              <a:spcAft>
                <a:spcPts val="0"/>
              </a:spcAft>
              <a:buClr>
                <a:srgbClr val="000000"/>
              </a:buClr>
              <a:buSzPts val="1100"/>
              <a:buFont typeface="Arial"/>
              <a:buNone/>
            </a:pPr>
            <a:r>
              <a:t/>
            </a:r>
            <a:endParaRPr sz="1100">
              <a:solidFill>
                <a:srgbClr val="24292E"/>
              </a:solidFill>
              <a:highlight>
                <a:srgbClr val="FFFFFF"/>
              </a:highlight>
              <a:latin typeface="Courier"/>
              <a:ea typeface="Courier"/>
              <a:cs typeface="Courier"/>
              <a:sym typeface="Courier"/>
            </a:endParaRPr>
          </a:p>
          <a:p>
            <a:pPr indent="0" lvl="0" marL="0" rtl="0" algn="l">
              <a:spcBef>
                <a:spcPts val="0"/>
              </a:spcBef>
              <a:spcAft>
                <a:spcPts val="800"/>
              </a:spcAft>
              <a:buNone/>
            </a:pPr>
            <a:r>
              <a:t/>
            </a:r>
            <a:endParaRPr sz="1100"/>
          </a:p>
        </p:txBody>
      </p:sp>
      <p:sp>
        <p:nvSpPr>
          <p:cNvPr id="1086" name="Google Shape;1086;p60"/>
          <p:cNvSpPr txBox="1"/>
          <p:nvPr>
            <p:ph idx="3" type="subTitle"/>
          </p:nvPr>
        </p:nvSpPr>
        <p:spPr>
          <a:xfrm>
            <a:off x="7055575" y="907475"/>
            <a:ext cx="1814100" cy="37899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100"/>
              <a:t>First, use the </a:t>
            </a:r>
            <a:r>
              <a:rPr lang="en" sz="1100">
                <a:latin typeface="Roboto Mono"/>
                <a:ea typeface="Roboto Mono"/>
                <a:cs typeface="Roboto Mono"/>
                <a:sym typeface="Roboto Mono"/>
              </a:rPr>
              <a:t>import</a:t>
            </a:r>
            <a:r>
              <a:rPr lang="en" sz="1100"/>
              <a:t> statement followed by the name of the module.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Once a module has been imported, the functions, methods, and values that it contains can be used anywhere in the program.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To access code stored within a module, you will have to name the modules and then use dot notation in the order to access the desired value or function. </a:t>
            </a:r>
            <a:endParaRPr sz="1100"/>
          </a:p>
          <a:p>
            <a:pPr indent="0" lvl="0" marL="0" rtl="0" algn="l">
              <a:spcBef>
                <a:spcPts val="0"/>
              </a:spcBef>
              <a:spcAft>
                <a:spcPts val="0"/>
              </a:spcAft>
              <a:buNone/>
            </a:pPr>
            <a:r>
              <a:t/>
            </a:r>
            <a:endParaRPr sz="1100"/>
          </a:p>
        </p:txBody>
      </p:sp>
      <p:sp>
        <p:nvSpPr>
          <p:cNvPr id="1087" name="Google Shape;1087;p60"/>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Built-In Modules</a:t>
            </a:r>
            <a:endParaRPr/>
          </a:p>
        </p:txBody>
      </p:sp>
      <p:sp>
        <p:nvSpPr>
          <p:cNvPr id="1088" name="Google Shape;1088;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89" name="Google Shape;1089;p60"/>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0" name="Google Shape;1090;p60"/>
          <p:cNvSpPr/>
          <p:nvPr/>
        </p:nvSpPr>
        <p:spPr>
          <a:xfrm>
            <a:off x="393400" y="1454375"/>
            <a:ext cx="1180200" cy="3168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0"/>
          <p:cNvSpPr/>
          <p:nvPr/>
        </p:nvSpPr>
        <p:spPr>
          <a:xfrm>
            <a:off x="393400" y="3559725"/>
            <a:ext cx="2772900" cy="4797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